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47"/>
  </p:notesMasterIdLst>
  <p:sldIdLst>
    <p:sldId id="256" r:id="rId2"/>
    <p:sldId id="257" r:id="rId3"/>
    <p:sldId id="259" r:id="rId4"/>
    <p:sldId id="297" r:id="rId5"/>
    <p:sldId id="270" r:id="rId6"/>
    <p:sldId id="260" r:id="rId7"/>
    <p:sldId id="261" r:id="rId8"/>
    <p:sldId id="269" r:id="rId9"/>
    <p:sldId id="288" r:id="rId10"/>
    <p:sldId id="292" r:id="rId11"/>
    <p:sldId id="293" r:id="rId12"/>
    <p:sldId id="277" r:id="rId13"/>
    <p:sldId id="266" r:id="rId14"/>
    <p:sldId id="263" r:id="rId15"/>
    <p:sldId id="267" r:id="rId16"/>
    <p:sldId id="268" r:id="rId17"/>
    <p:sldId id="264" r:id="rId18"/>
    <p:sldId id="276" r:id="rId19"/>
    <p:sldId id="303" r:id="rId20"/>
    <p:sldId id="265" r:id="rId21"/>
    <p:sldId id="271" r:id="rId22"/>
    <p:sldId id="274" r:id="rId23"/>
    <p:sldId id="275" r:id="rId24"/>
    <p:sldId id="278" r:id="rId25"/>
    <p:sldId id="279" r:id="rId26"/>
    <p:sldId id="272" r:id="rId27"/>
    <p:sldId id="280" r:id="rId28"/>
    <p:sldId id="281" r:id="rId29"/>
    <p:sldId id="273" r:id="rId30"/>
    <p:sldId id="282" r:id="rId31"/>
    <p:sldId id="283" r:id="rId32"/>
    <p:sldId id="287" r:id="rId33"/>
    <p:sldId id="285" r:id="rId34"/>
    <p:sldId id="284" r:id="rId35"/>
    <p:sldId id="296" r:id="rId36"/>
    <p:sldId id="262" r:id="rId37"/>
    <p:sldId id="289" r:id="rId38"/>
    <p:sldId id="290" r:id="rId39"/>
    <p:sldId id="291" r:id="rId40"/>
    <p:sldId id="300" r:id="rId41"/>
    <p:sldId id="299" r:id="rId42"/>
    <p:sldId id="258" r:id="rId43"/>
    <p:sldId id="286" r:id="rId44"/>
    <p:sldId id="294" r:id="rId45"/>
    <p:sldId id="302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nvex-Hull in 3-Space" id="{C8AA8FE9-844E-4B52-B25B-E6394CF82243}">
          <p14:sldIdLst>
            <p14:sldId id="256"/>
          </p14:sldIdLst>
        </p14:section>
        <p14:section name="Content" id="{02AEFE85-D2D6-4E69-A885-BAC3CE9A5E14}">
          <p14:sldIdLst>
            <p14:sldId id="257"/>
          </p14:sldIdLst>
        </p14:section>
        <p14:section name="Introduction" id="{3323E5BC-738A-47EC-A289-B970868C059A}">
          <p14:sldIdLst>
            <p14:sldId id="259"/>
            <p14:sldId id="297"/>
            <p14:sldId id="270"/>
          </p14:sldIdLst>
        </p14:section>
        <p14:section name="Convex Hull Overview" id="{95442DD1-91A8-44B7-B74E-94DCC8D7D7BB}">
          <p14:sldIdLst>
            <p14:sldId id="260"/>
            <p14:sldId id="261"/>
          </p14:sldIdLst>
        </p14:section>
        <p14:section name="Algorithms 2D" id="{D6B51A97-F96E-4E3A-BF3B-FBEC8C058BAB}">
          <p14:sldIdLst>
            <p14:sldId id="269"/>
            <p14:sldId id="288"/>
            <p14:sldId id="292"/>
            <p14:sldId id="293"/>
            <p14:sldId id="277"/>
          </p14:sldIdLst>
        </p14:section>
        <p14:section name="Convex Hull 3D" id="{F394521C-73A3-4281-8170-B5A851FD4389}">
          <p14:sldIdLst>
            <p14:sldId id="266"/>
          </p14:sldIdLst>
        </p14:section>
        <p14:section name="CH 3D - Complexity" id="{07A990CA-8759-4DC0-ABC0-5831FF8A5671}">
          <p14:sldIdLst>
            <p14:sldId id="263"/>
            <p14:sldId id="267"/>
            <p14:sldId id="268"/>
          </p14:sldIdLst>
        </p14:section>
        <p14:section name="CH 3D - Computation" id="{EB2CA329-76C3-4E58-AEBB-F32CA9855478}">
          <p14:sldIdLst>
            <p14:sldId id="264"/>
            <p14:sldId id="276"/>
            <p14:sldId id="303"/>
            <p14:sldId id="265"/>
            <p14:sldId id="271"/>
            <p14:sldId id="274"/>
            <p14:sldId id="275"/>
            <p14:sldId id="278"/>
            <p14:sldId id="279"/>
          </p14:sldIdLst>
        </p14:section>
        <p14:section name="CH 3D - Algorithm Overview" id="{AE2B811C-FF7B-468A-981C-81A05ACA7A5D}">
          <p14:sldIdLst>
            <p14:sldId id="272"/>
            <p14:sldId id="280"/>
            <p14:sldId id="281"/>
          </p14:sldIdLst>
        </p14:section>
        <p14:section name="CH 3D - Analysis" id="{32C302B1-B29F-4F70-8BDB-385970F94643}">
          <p14:sldIdLst>
            <p14:sldId id="273"/>
            <p14:sldId id="282"/>
            <p14:sldId id="283"/>
          </p14:sldIdLst>
        </p14:section>
        <p14:section name="CH 3D - Sample Program" id="{DA523907-6FAE-488D-A68B-DB39A7A2A174}">
          <p14:sldIdLst>
            <p14:sldId id="287"/>
          </p14:sldIdLst>
        </p14:section>
        <p14:section name="CH 3D - Conclusion" id="{4C7979A6-C99C-4D17-A2CF-AF9096066193}">
          <p14:sldIdLst>
            <p14:sldId id="285"/>
            <p14:sldId id="284"/>
          </p14:sldIdLst>
        </p14:section>
        <p14:section name="Applications (CG)" id="{D179F83A-7019-4159-BFA6-5D7413924C32}">
          <p14:sldIdLst>
            <p14:sldId id="296"/>
            <p14:sldId id="262"/>
            <p14:sldId id="289"/>
            <p14:sldId id="290"/>
            <p14:sldId id="291"/>
            <p14:sldId id="300"/>
          </p14:sldIdLst>
        </p14:section>
        <p14:section name="For Developers" id="{11169890-C57A-48C4-812A-F8E0419A6C79}">
          <p14:sldIdLst>
            <p14:sldId id="299"/>
          </p14:sldIdLst>
        </p14:section>
        <p14:section name="References" id="{1A0AD919-D79C-4FCC-BE81-A01D5340C31E}">
          <p14:sldIdLst>
            <p14:sldId id="258"/>
            <p14:sldId id="286"/>
            <p14:sldId id="294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s Sorgenfrei" initials="JS" lastIdx="1" clrIdx="0">
    <p:extLst>
      <p:ext uri="{19B8F6BF-5375-455C-9EA6-DF929625EA0E}">
        <p15:presenceInfo xmlns:p15="http://schemas.microsoft.com/office/powerpoint/2012/main" userId="dad6c43fc336ae3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4" autoAdjust="0"/>
    <p:restoredTop sz="74430" autoAdjust="0"/>
  </p:normalViewPr>
  <p:slideViewPr>
    <p:cSldViewPr snapToGrid="0">
      <p:cViewPr varScale="1">
        <p:scale>
          <a:sx n="83" d="100"/>
          <a:sy n="83" d="100"/>
        </p:scale>
        <p:origin x="106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9B0FD5-E8C7-40F6-AB39-3A5FD6824665}" type="datetimeFigureOut">
              <a:rPr lang="de-DE" smtClean="0"/>
              <a:t>17.11.2018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4216F-D8E6-4BFB-AC91-A589ED69A2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766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4616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P </a:t>
            </a:r>
            <a:r>
              <a:rPr lang="de-DE" dirty="0" err="1" smtClean="0">
                <a:sym typeface="Wingdings" panose="05000000000000000000" pitchFamily="2" charset="2"/>
              </a:rPr>
              <a:t>set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points</a:t>
            </a:r>
            <a:endParaRPr lang="de-DE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CH(P)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subset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err="1" smtClean="0">
                <a:sym typeface="Wingdings" panose="05000000000000000000" pitchFamily="2" charset="2"/>
              </a:rPr>
              <a:t>Backside</a:t>
            </a:r>
            <a:r>
              <a:rPr lang="de-DE" baseline="0" dirty="0" smtClean="0">
                <a:sym typeface="Wingdings" panose="05000000000000000000" pitchFamily="2" charset="2"/>
              </a:rPr>
              <a:t>, in </a:t>
            </a:r>
            <a:r>
              <a:rPr lang="de-DE" baseline="0" dirty="0" err="1" smtClean="0">
                <a:sym typeface="Wingdings" panose="05000000000000000000" pitchFamily="2" charset="2"/>
              </a:rPr>
              <a:t>this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case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defined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by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order</a:t>
            </a:r>
            <a:r>
              <a:rPr lang="de-DE" baseline="0" dirty="0" smtClean="0">
                <a:sym typeface="Wingdings" panose="05000000000000000000" pitchFamily="2" charset="2"/>
              </a:rPr>
              <a:t>, </a:t>
            </a:r>
            <a:r>
              <a:rPr lang="de-DE" baseline="0" dirty="0" err="1" smtClean="0">
                <a:sym typeface="Wingdings" panose="05000000000000000000" pitchFamily="2" charset="2"/>
              </a:rPr>
              <a:t>clockwise</a:t>
            </a:r>
            <a:r>
              <a:rPr lang="de-DE" baseline="0" dirty="0" smtClean="0">
                <a:sym typeface="Wingdings" panose="05000000000000000000" pitchFamily="2" charset="2"/>
              </a:rPr>
              <a:t> (</a:t>
            </a:r>
            <a:r>
              <a:rPr lang="de-DE" baseline="0" dirty="0" err="1" smtClean="0">
                <a:sym typeface="Wingdings" panose="05000000000000000000" pitchFamily="2" charset="2"/>
              </a:rPr>
              <a:t>backface</a:t>
            </a:r>
            <a:r>
              <a:rPr lang="de-DE" baseline="0" dirty="0" smtClean="0">
                <a:sym typeface="Wingdings" panose="05000000000000000000" pitchFamily="2" charset="2"/>
              </a:rPr>
              <a:t>), counter-</a:t>
            </a:r>
            <a:r>
              <a:rPr lang="de-DE" baseline="0" dirty="0" err="1" smtClean="0">
                <a:sym typeface="Wingdings" panose="05000000000000000000" pitchFamily="2" charset="2"/>
              </a:rPr>
              <a:t>clockwise</a:t>
            </a:r>
            <a:r>
              <a:rPr lang="de-DE" baseline="0" dirty="0" smtClean="0">
                <a:sym typeface="Wingdings" panose="05000000000000000000" pitchFamily="2" charset="2"/>
              </a:rPr>
              <a:t> (</a:t>
            </a:r>
            <a:r>
              <a:rPr lang="de-DE" baseline="0" dirty="0" err="1" smtClean="0">
                <a:sym typeface="Wingdings" panose="05000000000000000000" pitchFamily="2" charset="2"/>
              </a:rPr>
              <a:t>frontface</a:t>
            </a:r>
            <a:r>
              <a:rPr lang="de-DE" baseline="0" dirty="0" smtClean="0">
                <a:sym typeface="Wingdings" panose="05000000000000000000" pitchFamily="2" charset="2"/>
              </a:rPr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818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noProof="0" dirty="0" smtClean="0"/>
              <a:t>3D-Space 3-Polytop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/>
              <a:t>Polyhedron (Greek: “many bases”)</a:t>
            </a:r>
          </a:p>
          <a:p>
            <a:r>
              <a:rPr lang="en-US" baseline="0" noProof="0" dirty="0" smtClean="0">
                <a:sym typeface="Wingdings" panose="05000000000000000000" pitchFamily="2" charset="2"/>
              </a:rPr>
              <a:t> </a:t>
            </a:r>
            <a:r>
              <a:rPr lang="en-US" baseline="0" noProof="0" dirty="0" smtClean="0"/>
              <a:t>the CH of a set P of n points is a convex polytope whose vertices are points in P and, hence, it has at most n vertices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sz="1200" b="0" i="1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Simplicial polytope - </a:t>
            </a:r>
            <a:r>
              <a:rPr lang="en-US" i="1" noProof="0" dirty="0" smtClean="0"/>
              <a:t>simplicial polyhedron (only Triangles faces (simplexes))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i="1" noProof="0" dirty="0" smtClean="0"/>
              <a:t>			</a:t>
            </a:r>
            <a:r>
              <a:rPr lang="en-US" i="1" baseline="0" noProof="0" dirty="0" smtClean="0"/>
              <a:t>           </a:t>
            </a:r>
            <a:r>
              <a:rPr lang="en-US" i="1" noProof="0" dirty="0" smtClean="0"/>
              <a:t>___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i="1" noProof="0" dirty="0" smtClean="0"/>
              <a:t>Intersection of finite number of closed half spaces h+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i="1" noProof="0" dirty="0" smtClean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i="1" noProof="0" dirty="0" smtClean="0"/>
              <a:t>Simplex = CH of k + 1 affine independent points </a:t>
            </a:r>
            <a:r>
              <a:rPr lang="en-US" i="0" baseline="0" noProof="0" dirty="0" smtClean="0"/>
              <a:t> (Point, Line, Triangle, Tetrahedron)</a:t>
            </a:r>
            <a:endParaRPr lang="en-US" i="1" noProof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0434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planar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polygon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equal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number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vertices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Cube -&gt; </a:t>
            </a:r>
            <a:r>
              <a:rPr lang="de-DE" dirty="0" err="1" smtClean="0"/>
              <a:t>planar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maps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unbounded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</a:t>
            </a:r>
            <a:r>
              <a:rPr lang="de-DE" baseline="0" dirty="0" smtClean="0"/>
              <a:t>)</a:t>
            </a:r>
          </a:p>
          <a:p>
            <a:endParaRPr lang="de-DE" baseline="0" dirty="0" smtClean="0"/>
          </a:p>
          <a:p>
            <a:r>
              <a:rPr lang="de-DE" baseline="0" dirty="0" smtClean="0"/>
              <a:t>-&gt;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</a:t>
            </a:r>
            <a:r>
              <a:rPr lang="de-DE" baseline="0" dirty="0" smtClean="0"/>
              <a:t> at least 3 </a:t>
            </a:r>
            <a:r>
              <a:rPr lang="de-DE" baseline="0" dirty="0" err="1" smtClean="0"/>
              <a:t>arcs</a:t>
            </a:r>
            <a:endParaRPr lang="de-DE" baseline="0" dirty="0" smtClean="0"/>
          </a:p>
          <a:p>
            <a:r>
              <a:rPr lang="de-DE" baseline="0" dirty="0" smtClean="0"/>
              <a:t>-&gt;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atleast</a:t>
            </a:r>
            <a:r>
              <a:rPr lang="de-DE" baseline="0" dirty="0" smtClean="0"/>
              <a:t> 2 </a:t>
            </a:r>
            <a:r>
              <a:rPr lang="de-DE" baseline="0" dirty="0" err="1" smtClean="0"/>
              <a:t>faces</a:t>
            </a:r>
            <a:endParaRPr lang="de-DE" baseline="0" dirty="0" smtClean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de-DE" baseline="0" dirty="0" smtClean="0">
                <a:sym typeface="Wingdings" panose="05000000000000000000" pitchFamily="2" charset="2"/>
              </a:rPr>
              <a:t>2ne &gt;= 3nf 		(3 </a:t>
            </a:r>
            <a:r>
              <a:rPr lang="de-DE" baseline="0" dirty="0" err="1" smtClean="0">
                <a:sym typeface="Wingdings" panose="05000000000000000000" pitchFamily="2" charset="2"/>
              </a:rPr>
              <a:t>edges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shared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by</a:t>
            </a:r>
            <a:r>
              <a:rPr lang="de-DE" baseline="0" dirty="0" smtClean="0">
                <a:sym typeface="Wingdings" panose="05000000000000000000" pitchFamily="2" charset="2"/>
              </a:rPr>
              <a:t> 2 </a:t>
            </a:r>
            <a:r>
              <a:rPr lang="de-DE" baseline="0" dirty="0" err="1" smtClean="0">
                <a:sym typeface="Wingdings" panose="05000000000000000000" pitchFamily="2" charset="2"/>
              </a:rPr>
              <a:t>triangles</a:t>
            </a:r>
            <a:r>
              <a:rPr lang="de-DE" baseline="0" dirty="0" smtClean="0">
                <a:sym typeface="Wingdings" panose="05000000000000000000" pitchFamily="2" charset="2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smtClean="0">
                <a:sym typeface="Wingdings" panose="05000000000000000000" pitchFamily="2" charset="2"/>
              </a:rPr>
              <a:t>Euler </a:t>
            </a:r>
            <a:r>
              <a:rPr lang="de-DE" baseline="0" dirty="0" err="1" smtClean="0">
                <a:sym typeface="Wingdings" panose="05000000000000000000" pitchFamily="2" charset="2"/>
              </a:rPr>
              <a:t>formula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V – E + F = 2	V = n </a:t>
            </a:r>
            <a:r>
              <a:rPr lang="de-DE" baseline="0" dirty="0" err="1" smtClean="0">
                <a:sym typeface="Wingdings" panose="05000000000000000000" pitchFamily="2" charset="2"/>
              </a:rPr>
              <a:t>point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V – E + 2 E / 3 = 2	F = 2 E / 3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E = 3 V – 6 , V = n	F = O(n)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E = O(n)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de-DE" baseline="0" dirty="0" smtClean="0">
                <a:sym typeface="Wingdings" panose="05000000000000000000" pitchFamily="2" charset="2"/>
              </a:rPr>
              <a:t>In </a:t>
            </a:r>
            <a:r>
              <a:rPr lang="de-DE" baseline="0" dirty="0" err="1" smtClean="0">
                <a:sym typeface="Wingdings" panose="05000000000000000000" pitchFamily="2" charset="2"/>
              </a:rPr>
              <a:t>Eular</a:t>
            </a:r>
            <a:r>
              <a:rPr lang="de-DE" baseline="0" dirty="0" smtClean="0">
                <a:sym typeface="Wingdings" panose="05000000000000000000" pitchFamily="2" charset="2"/>
              </a:rPr>
              <a:t> Formular: n + </a:t>
            </a:r>
            <a:r>
              <a:rPr lang="de-DE" baseline="0" dirty="0" err="1" smtClean="0">
                <a:sym typeface="Wingdings" panose="05000000000000000000" pitchFamily="2" charset="2"/>
              </a:rPr>
              <a:t>nf</a:t>
            </a:r>
            <a:r>
              <a:rPr lang="de-DE" baseline="0" dirty="0" smtClean="0">
                <a:sym typeface="Wingdings" panose="05000000000000000000" pitchFamily="2" charset="2"/>
              </a:rPr>
              <a:t> – 2 &gt;=  3nf/2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de-DE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Theorem </a:t>
            </a:r>
            <a:r>
              <a:rPr lang="de-DE" baseline="0" dirty="0" err="1" smtClean="0">
                <a:sym typeface="Wingdings" panose="05000000000000000000" pitchFamily="2" charset="2"/>
              </a:rPr>
              <a:t>holds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as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well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for</a:t>
            </a:r>
            <a:r>
              <a:rPr lang="de-DE" baseline="0" dirty="0" smtClean="0">
                <a:sym typeface="Wingdings" panose="05000000000000000000" pitchFamily="2" charset="2"/>
              </a:rPr>
              <a:t> non-</a:t>
            </a:r>
            <a:r>
              <a:rPr lang="de-DE" baseline="0" dirty="0" err="1" smtClean="0">
                <a:sym typeface="Wingdings" panose="05000000000000000000" pitchFamily="2" charset="2"/>
              </a:rPr>
              <a:t>convex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polytops</a:t>
            </a:r>
            <a:r>
              <a:rPr lang="de-DE" baseline="0" dirty="0" smtClean="0">
                <a:sym typeface="Wingdings" panose="05000000000000000000" pitchFamily="2" charset="2"/>
              </a:rPr>
              <a:t> (</a:t>
            </a:r>
            <a:r>
              <a:rPr lang="de-DE" baseline="0" dirty="0" err="1" smtClean="0">
                <a:sym typeface="Wingdings" panose="05000000000000000000" pitchFamily="2" charset="2"/>
              </a:rPr>
              <a:t>genus</a:t>
            </a:r>
            <a:r>
              <a:rPr lang="de-DE" baseline="0" dirty="0" smtClean="0">
                <a:sym typeface="Wingdings" panose="05000000000000000000" pitchFamily="2" charset="2"/>
              </a:rPr>
              <a:t> = 0;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holes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tunnels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6271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Combining</a:t>
            </a:r>
            <a:r>
              <a:rPr lang="de-DE" dirty="0" smtClean="0"/>
              <a:t> Theorem &amp;</a:t>
            </a:r>
            <a:r>
              <a:rPr lang="de-DE" baseline="0" dirty="0" smtClean="0"/>
              <a:t> </a:t>
            </a:r>
          </a:p>
          <a:p>
            <a:r>
              <a:rPr lang="de-DE" baseline="0" dirty="0" smtClean="0"/>
              <a:t>Fact: CH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in 3d-space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polytop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whose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vertices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in P. 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Worst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complexity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on CH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0286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Def</a:t>
            </a:r>
            <a:r>
              <a:rPr lang="de-DE" dirty="0" smtClean="0"/>
              <a:t>: extreme </a:t>
            </a:r>
            <a:r>
              <a:rPr lang="de-DE" dirty="0" err="1" smtClean="0"/>
              <a:t>point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part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CH</a:t>
            </a:r>
          </a:p>
          <a:p>
            <a:r>
              <a:rPr lang="de-DE" dirty="0" smtClean="0">
                <a:sym typeface="Wingdings" panose="05000000000000000000" pitchFamily="2" charset="2"/>
              </a:rPr>
              <a:t>       </a:t>
            </a:r>
            <a:r>
              <a:rPr lang="de-DE" dirty="0" err="1" smtClean="0">
                <a:sym typeface="Wingdings" panose="05000000000000000000" pitchFamily="2" charset="2"/>
              </a:rPr>
              <a:t>interior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point</a:t>
            </a:r>
            <a:r>
              <a:rPr lang="de-DE" baseline="0" dirty="0" smtClean="0">
                <a:sym typeface="Wingdings" panose="05000000000000000000" pitchFamily="2" charset="2"/>
              </a:rPr>
              <a:t>  not </a:t>
            </a:r>
            <a:r>
              <a:rPr lang="de-DE" baseline="0" dirty="0" err="1" smtClean="0">
                <a:sym typeface="Wingdings" panose="05000000000000000000" pitchFamily="2" charset="2"/>
              </a:rPr>
              <a:t>part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CH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960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Store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doubly</a:t>
            </a:r>
            <a:r>
              <a:rPr lang="de-DE" dirty="0" smtClean="0"/>
              <a:t> </a:t>
            </a:r>
            <a:r>
              <a:rPr lang="de-DE" dirty="0" err="1" smtClean="0"/>
              <a:t>connected</a:t>
            </a:r>
            <a:r>
              <a:rPr lang="de-DE" dirty="0" smtClean="0"/>
              <a:t> </a:t>
            </a:r>
            <a:r>
              <a:rPr lang="de-DE" dirty="0" err="1" smtClean="0"/>
              <a:t>edge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endParaRPr lang="de-DE" dirty="0" smtClean="0"/>
          </a:p>
          <a:p>
            <a:r>
              <a:rPr lang="de-DE" dirty="0" smtClean="0"/>
              <a:t>	=&gt;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storing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planar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subdivisions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46209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Randomized Incremental Algorithm</a:t>
            </a:r>
          </a:p>
          <a:p>
            <a:endParaRPr lang="en-US" noProof="0" dirty="0" smtClean="0"/>
          </a:p>
          <a:p>
            <a:r>
              <a:rPr lang="en-US" noProof="0" dirty="0" smtClean="0"/>
              <a:t>Input</a:t>
            </a:r>
          </a:p>
          <a:p>
            <a:r>
              <a:rPr lang="en-US" noProof="0" dirty="0" smtClean="0"/>
              <a:t>Set of Points or</a:t>
            </a:r>
            <a:r>
              <a:rPr lang="en-US" baseline="0" noProof="0" dirty="0" smtClean="0"/>
              <a:t> Vector of Points (in the example code)</a:t>
            </a:r>
            <a:endParaRPr lang="en-US" noProof="0" dirty="0" smtClean="0"/>
          </a:p>
          <a:p>
            <a:endParaRPr lang="en-US" noProof="0" dirty="0" smtClean="0"/>
          </a:p>
          <a:p>
            <a:r>
              <a:rPr lang="en-US" noProof="0" dirty="0" smtClean="0"/>
              <a:t>Output</a:t>
            </a:r>
          </a:p>
          <a:p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0616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de-DE" dirty="0" err="1" smtClean="0"/>
              <a:t>Usign</a:t>
            </a:r>
            <a:r>
              <a:rPr lang="de-DE" dirty="0" smtClean="0"/>
              <a:t> </a:t>
            </a:r>
            <a:r>
              <a:rPr lang="de-DE" dirty="0" err="1" smtClean="0"/>
              <a:t>determinante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check </a:t>
            </a:r>
            <a:r>
              <a:rPr lang="de-DE" dirty="0" err="1" smtClean="0"/>
              <a:t>sub</a:t>
            </a:r>
            <a:r>
              <a:rPr lang="de-DE" dirty="0" smtClean="0"/>
              <a:t> 2 </a:t>
            </a:r>
            <a:r>
              <a:rPr lang="de-DE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colinear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endParaRPr lang="de-DE" baseline="0" dirty="0" smtClean="0"/>
          </a:p>
          <a:p>
            <a:pPr marL="228600" indent="-228600">
              <a:buAutoNum type="arabicParenR"/>
            </a:pP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2)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consinger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random</a:t>
            </a:r>
            <a:r>
              <a:rPr lang="de-DE" baseline="0" dirty="0" smtClean="0"/>
              <a:t>  </a:t>
            </a:r>
            <a:r>
              <a:rPr lang="de-DE" baseline="0" dirty="0" err="1" smtClean="0"/>
              <a:t>order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maintaining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CH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</a:t>
            </a:r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04998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pr</a:t>
            </a:r>
            <a:r>
              <a:rPr lang="de-DE" baseline="0" dirty="0" smtClean="0"/>
              <a:t> outside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CH(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 -1) </a:t>
            </a:r>
          </a:p>
          <a:p>
            <a:r>
              <a:rPr lang="de-DE" baseline="0" dirty="0" smtClean="0"/>
              <a:t>-&gt; </a:t>
            </a:r>
            <a:r>
              <a:rPr lang="de-DE" b="1" baseline="0" dirty="0" err="1" smtClean="0"/>
              <a:t>visible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region</a:t>
            </a:r>
            <a:r>
              <a:rPr lang="de-DE" b="1" baseline="0" dirty="0" smtClean="0"/>
              <a:t> </a:t>
            </a:r>
            <a:r>
              <a:rPr lang="de-DE" baseline="0" dirty="0" smtClean="0"/>
              <a:t>(</a:t>
            </a:r>
            <a:r>
              <a:rPr lang="de-DE" baseline="0" dirty="0" err="1" smtClean="0"/>
              <a:t>white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 on CH(Pr-1)</a:t>
            </a:r>
          </a:p>
          <a:p>
            <a:r>
              <a:rPr lang="de-DE" baseline="0" dirty="0" smtClean="0"/>
              <a:t>	-&gt; </a:t>
            </a:r>
            <a:r>
              <a:rPr lang="de-DE" b="1" baseline="0" dirty="0" err="1" smtClean="0"/>
              <a:t>horizon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black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enclosed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curve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consisting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CH(Pr-1)</a:t>
            </a:r>
          </a:p>
          <a:p>
            <a:r>
              <a:rPr lang="de-DE" baseline="0" dirty="0" smtClean="0"/>
              <a:t>	</a:t>
            </a:r>
            <a:r>
              <a:rPr lang="de-DE" baseline="0" dirty="0" err="1" smtClean="0"/>
              <a:t>crucial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role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transfrom</a:t>
            </a:r>
            <a:r>
              <a:rPr lang="de-DE" baseline="0" dirty="0" smtClean="0"/>
              <a:t> CH(Pr-1)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CH(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</a:t>
            </a:r>
          </a:p>
          <a:p>
            <a:r>
              <a:rPr lang="de-DE" baseline="0" dirty="0" smtClean="0"/>
              <a:t>	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Projection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horizon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boundary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polygon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obtained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projection</a:t>
            </a:r>
            <a:r>
              <a:rPr lang="de-DE" baseline="0" dirty="0" smtClean="0"/>
              <a:t> CH(Pr-1) </a:t>
            </a:r>
            <a:r>
              <a:rPr lang="de-DE" baseline="0" dirty="0" err="1" smtClean="0"/>
              <a:t>onto</a:t>
            </a:r>
            <a:r>
              <a:rPr lang="de-DE" baseline="0" dirty="0" smtClean="0"/>
              <a:t> a plane</a:t>
            </a:r>
          </a:p>
          <a:p>
            <a:r>
              <a:rPr lang="de-DE" baseline="0" dirty="0" smtClean="0"/>
              <a:t>	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 =&gt; </a:t>
            </a:r>
            <a:r>
              <a:rPr lang="de-DE" baseline="0" dirty="0" err="1" smtClean="0"/>
              <a:t>center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projection</a:t>
            </a:r>
            <a:r>
              <a:rPr lang="de-DE" baseline="0" dirty="0" smtClean="0"/>
              <a:t>)</a:t>
            </a:r>
          </a:p>
          <a:p>
            <a:endParaRPr lang="de-DE" baseline="0" dirty="0" smtClean="0"/>
          </a:p>
          <a:p>
            <a:endParaRPr lang="de-DE" baseline="0" dirty="0" smtClean="0"/>
          </a:p>
          <a:p>
            <a:endParaRPr lang="de-DE" baseline="0" dirty="0" smtClean="0"/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e-DE" baseline="0" dirty="0" smtClean="0"/>
              <a:t>Invisible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kept</a:t>
            </a:r>
            <a:endParaRPr lang="de-DE" baseline="0" dirty="0" smtClean="0"/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e-DE" baseline="0" dirty="0" smtClean="0"/>
              <a:t>Visible </a:t>
            </a:r>
            <a:r>
              <a:rPr lang="de-DE" baseline="0" dirty="0" err="1" smtClean="0"/>
              <a:t>face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replaced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ist </a:t>
            </a:r>
            <a:r>
              <a:rPr lang="de-DE" baseline="0" dirty="0" err="1" smtClean="0"/>
              <a:t>horizon</a:t>
            </a:r>
            <a:endParaRPr lang="de-DE" baseline="0" dirty="0" smtClean="0"/>
          </a:p>
          <a:p>
            <a:pPr marL="171450" indent="-171450">
              <a:buFont typeface="Symbol" panose="05050102010706020507" pitchFamily="18" charset="2"/>
              <a:buChar char="Þ"/>
            </a:pPr>
            <a:endParaRPr lang="de-DE" baseline="0" dirty="0" smtClean="0"/>
          </a:p>
          <a:p>
            <a:pPr marL="171450" indent="-171450">
              <a:buFont typeface="Symbol" panose="05050102010706020507" pitchFamily="18" charset="2"/>
              <a:buChar char="Þ"/>
            </a:pPr>
            <a:endParaRPr lang="de-DE" baseline="0" dirty="0" smtClean="0"/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Transform CH(Pr-1)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CH(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60826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baseline="0" dirty="0" err="1" smtClean="0"/>
              <a:t>Visibile</a:t>
            </a:r>
            <a:r>
              <a:rPr lang="de-DE" b="1" baseline="0" dirty="0" smtClean="0"/>
              <a:t> </a:t>
            </a:r>
            <a:r>
              <a:rPr lang="de-DE" b="0" baseline="0" dirty="0" smtClean="0"/>
              <a:t>– plane </a:t>
            </a:r>
            <a:r>
              <a:rPr lang="de-DE" b="0" baseline="0" dirty="0" err="1" smtClean="0"/>
              <a:t>hf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containg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facet</a:t>
            </a:r>
            <a:r>
              <a:rPr lang="de-DE" b="0" baseline="0" dirty="0" smtClean="0"/>
              <a:t> f </a:t>
            </a:r>
            <a:r>
              <a:rPr lang="de-DE" b="0" baseline="0" dirty="0" err="1" smtClean="0"/>
              <a:t>of</a:t>
            </a:r>
            <a:r>
              <a:rPr lang="de-DE" b="0" baseline="0" dirty="0" smtClean="0"/>
              <a:t> CH(Pr-1)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/>
              <a:t>	</a:t>
            </a:r>
            <a:r>
              <a:rPr lang="de-DE" b="0" baseline="0" dirty="0" err="1" smtClean="0"/>
              <a:t>by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convexity</a:t>
            </a:r>
            <a:r>
              <a:rPr lang="de-DE" b="0" baseline="0" dirty="0" smtClean="0"/>
              <a:t> CH(Pr-1) </a:t>
            </a:r>
            <a:r>
              <a:rPr lang="de-DE" b="0" baseline="0" dirty="0" err="1" smtClean="0"/>
              <a:t>is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completely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contained</a:t>
            </a:r>
            <a:r>
              <a:rPr lang="de-DE" b="0" baseline="0" dirty="0" smtClean="0"/>
              <a:t> in on </a:t>
            </a:r>
            <a:r>
              <a:rPr lang="de-DE" b="0" baseline="0" dirty="0" err="1" smtClean="0"/>
              <a:t>of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the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closed</a:t>
            </a:r>
            <a:r>
              <a:rPr lang="de-DE" b="0" baseline="0" dirty="0" smtClean="0"/>
              <a:t> half-</a:t>
            </a:r>
            <a:r>
              <a:rPr lang="de-DE" b="0" baseline="0" dirty="0" err="1" smtClean="0"/>
              <a:t>space</a:t>
            </a:r>
            <a:r>
              <a:rPr lang="de-DE" b="0" baseline="0" dirty="0" smtClean="0"/>
              <a:t> on </a:t>
            </a:r>
            <a:r>
              <a:rPr lang="de-DE" b="0" baseline="0" dirty="0" err="1" smtClean="0"/>
              <a:t>the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other</a:t>
            </a:r>
            <a:r>
              <a:rPr lang="de-DE" b="0" baseline="0" dirty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/>
              <a:t>	</a:t>
            </a:r>
            <a:r>
              <a:rPr lang="de-DE" b="0" baseline="0" dirty="0" err="1" smtClean="0"/>
              <a:t>side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of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hf</a:t>
            </a:r>
            <a:endParaRPr lang="de-DE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1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baseline="0" dirty="0" smtClean="0"/>
              <a:t>	</a:t>
            </a:r>
            <a:r>
              <a:rPr lang="de-DE" b="0" i="1" baseline="0" dirty="0" smtClean="0"/>
              <a:t>f </a:t>
            </a:r>
            <a:r>
              <a:rPr lang="de-DE" b="0" i="1" baseline="0" dirty="0" err="1" smtClean="0"/>
              <a:t>is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visibile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from</a:t>
            </a:r>
            <a:r>
              <a:rPr lang="de-DE" b="0" i="1" baseline="0" dirty="0" smtClean="0"/>
              <a:t> a </a:t>
            </a:r>
            <a:r>
              <a:rPr lang="de-DE" b="0" i="1" baseline="0" dirty="0" err="1" smtClean="0"/>
              <a:t>point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if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that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point</a:t>
            </a:r>
            <a:r>
              <a:rPr lang="de-DE" b="0" i="1" baseline="0" dirty="0" smtClean="0"/>
              <a:t> lies in </a:t>
            </a:r>
            <a:r>
              <a:rPr lang="de-DE" b="0" i="1" baseline="0" dirty="0" err="1" smtClean="0"/>
              <a:t>the</a:t>
            </a:r>
            <a:r>
              <a:rPr lang="de-DE" b="0" i="1" baseline="0" dirty="0" smtClean="0"/>
              <a:t> open half-</a:t>
            </a:r>
            <a:r>
              <a:rPr lang="de-DE" b="0" i="1" baseline="0" dirty="0" err="1" smtClean="0"/>
              <a:t>space</a:t>
            </a:r>
            <a:r>
              <a:rPr lang="de-DE" b="0" i="1" baseline="0" dirty="0" smtClean="0"/>
              <a:t> on </a:t>
            </a:r>
            <a:r>
              <a:rPr lang="de-DE" b="0" i="1" baseline="0" dirty="0" err="1" smtClean="0"/>
              <a:t>the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otehr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side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of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hf</a:t>
            </a:r>
            <a:endParaRPr lang="de-DE" b="0" i="1" baseline="0" dirty="0" smtClean="0"/>
          </a:p>
          <a:p>
            <a:endParaRPr lang="de-DE" dirty="0" smtClean="0"/>
          </a:p>
          <a:p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check </a:t>
            </a:r>
            <a:r>
              <a:rPr lang="de-DE" dirty="0" err="1" smtClean="0"/>
              <a:t>whether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created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coplanar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 lies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plane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CH(Pr-1))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de-DE" baseline="0" dirty="0" err="1" smtClean="0">
                <a:sym typeface="Wingdings" panose="05000000000000000000" pitchFamily="2" charset="2"/>
              </a:rPr>
              <a:t>Have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to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be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merged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with</a:t>
            </a:r>
            <a:r>
              <a:rPr lang="de-DE" baseline="0" dirty="0" smtClean="0">
                <a:sym typeface="Wingdings" panose="05000000000000000000" pitchFamily="2" charset="2"/>
              </a:rPr>
              <a:t> f </a:t>
            </a:r>
            <a:r>
              <a:rPr lang="de-DE" baseline="0" dirty="0" err="1" smtClean="0">
                <a:sym typeface="Wingdings" panose="05000000000000000000" pitchFamily="2" charset="2"/>
              </a:rPr>
              <a:t>into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one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facet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de-DE" baseline="0" dirty="0" smtClean="0">
              <a:sym typeface="Wingdings" panose="05000000000000000000" pitchFamily="2" charset="2"/>
            </a:endParaRPr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Hyperplane =&gt; </a:t>
            </a:r>
            <a:r>
              <a:rPr lang="de-DE" baseline="0" dirty="0" err="1" smtClean="0">
                <a:sym typeface="Wingdings" panose="05000000000000000000" pitchFamily="2" charset="2"/>
              </a:rPr>
              <a:t>divides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space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into</a:t>
            </a:r>
            <a:r>
              <a:rPr lang="de-DE" baseline="0" dirty="0" smtClean="0">
                <a:sym typeface="Wingdings" panose="05000000000000000000" pitchFamily="2" charset="2"/>
              </a:rPr>
              <a:t> (open) </a:t>
            </a:r>
            <a:r>
              <a:rPr lang="de-DE" baseline="0" dirty="0" err="1" smtClean="0">
                <a:sym typeface="Wingdings" panose="05000000000000000000" pitchFamily="2" charset="2"/>
              </a:rPr>
              <a:t>halfspaces</a:t>
            </a:r>
            <a:r>
              <a:rPr lang="de-DE" baseline="0" dirty="0" smtClean="0">
                <a:sym typeface="Wingdings" panose="05000000000000000000" pitchFamily="2" charset="2"/>
              </a:rPr>
              <a:t> h+ </a:t>
            </a:r>
            <a:r>
              <a:rPr lang="de-DE" baseline="0" dirty="0" err="1" smtClean="0">
                <a:sym typeface="Wingdings" panose="05000000000000000000" pitchFamily="2" charset="2"/>
              </a:rPr>
              <a:t>and</a:t>
            </a:r>
            <a:r>
              <a:rPr lang="de-DE" baseline="0" dirty="0" smtClean="0">
                <a:sym typeface="Wingdings" panose="05000000000000000000" pitchFamily="2" charset="2"/>
              </a:rPr>
              <a:t> h-</a:t>
            </a:r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	</a:t>
            </a:r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	E</a:t>
            </a:r>
            <a:r>
              <a:rPr lang="de-DE" baseline="30000" dirty="0" smtClean="0">
                <a:sym typeface="Wingdings" panose="05000000000000000000" pitchFamily="2" charset="2"/>
              </a:rPr>
              <a:t>n</a:t>
            </a:r>
            <a:r>
              <a:rPr lang="de-DE" baseline="0" dirty="0" smtClean="0">
                <a:sym typeface="Wingdings" panose="05000000000000000000" pitchFamily="2" charset="2"/>
              </a:rPr>
              <a:t>= h+ u h u h-</a:t>
            </a:r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	___	__</a:t>
            </a:r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de-DE" baseline="0" dirty="0" err="1" smtClean="0">
                <a:sym typeface="Wingdings" panose="05000000000000000000" pitchFamily="2" charset="2"/>
              </a:rPr>
              <a:t>Def</a:t>
            </a:r>
            <a:r>
              <a:rPr lang="de-DE" baseline="0" dirty="0" smtClean="0">
                <a:sym typeface="Wingdings" panose="05000000000000000000" pitchFamily="2" charset="2"/>
              </a:rPr>
              <a:t>:	h+=</a:t>
            </a:r>
            <a:r>
              <a:rPr lang="de-DE" baseline="0" dirty="0" err="1" smtClean="0">
                <a:sym typeface="Wingdings" panose="05000000000000000000" pitchFamily="2" charset="2"/>
              </a:rPr>
              <a:t>h+u</a:t>
            </a:r>
            <a:r>
              <a:rPr lang="de-DE" baseline="0" dirty="0" smtClean="0">
                <a:sym typeface="Wingdings" panose="05000000000000000000" pitchFamily="2" charset="2"/>
              </a:rPr>
              <a:t> h ;	h-=h- u h	(</a:t>
            </a:r>
            <a:r>
              <a:rPr lang="de-DE" baseline="0" dirty="0" err="1" smtClean="0">
                <a:sym typeface="Wingdings" panose="05000000000000000000" pitchFamily="2" charset="2"/>
              </a:rPr>
              <a:t>closed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halfspaces</a:t>
            </a:r>
            <a:r>
              <a:rPr lang="de-DE" baseline="0" dirty="0" smtClean="0">
                <a:sym typeface="Wingdings" panose="05000000000000000000" pitchFamily="2" charset="2"/>
              </a:rPr>
              <a:t>)</a:t>
            </a:r>
            <a:endParaRPr lang="de-DE" baseline="30000" dirty="0" smtClean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de-DE" baseline="0" dirty="0" smtClean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2403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noProof="0" dirty="0" smtClean="0">
                <a:sym typeface="Wingdings" panose="05000000000000000000" pitchFamily="2" charset="2"/>
              </a:rPr>
              <a:t>branch</a:t>
            </a:r>
            <a:r>
              <a:rPr lang="en-US" baseline="0" noProof="0" dirty="0" smtClean="0">
                <a:sym typeface="Wingdings" panose="05000000000000000000" pitchFamily="2" charset="2"/>
              </a:rPr>
              <a:t> of computer Science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systematic study of algorithms &amp; data structures for geometric objects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baseline="0" noProof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Applications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robotics (motion planning &amp; visibility problems)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geographic information systems (GIS) (location and search, route planning)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Integrated circuit design (IC geometry design and verification)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Computer-aided engineering (CAE) (mesh generation) [mechanical engineering]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Computer Aided Design (CAD) &amp; Computer Aided Manufacturing (CAM)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Databases (efficient ways of saving and retrieving data)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Computer Vision (3D reconstruction)  [movies &amp; computer games]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(other applications: molecular modeling, pattern recognition, 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endParaRPr lang="en-US" baseline="0" noProof="0" dirty="0" smtClean="0"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Simple Example: Closest pair problem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Given n points in the plane, find the 2 with the smallest distance from each other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Brute-force algorithm: O(n²)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Optimization to O(n log n) or better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00817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Facets</a:t>
            </a:r>
            <a:r>
              <a:rPr lang="de-DE" dirty="0" smtClean="0"/>
              <a:t>:</a:t>
            </a:r>
          </a:p>
          <a:p>
            <a:endParaRPr lang="de-DE" dirty="0" smtClean="0"/>
          </a:p>
          <a:p>
            <a:r>
              <a:rPr lang="de-DE" dirty="0" err="1" smtClean="0"/>
              <a:t>Testing</a:t>
            </a:r>
            <a:r>
              <a:rPr lang="de-DE" dirty="0" smtClean="0"/>
              <a:t> Every </a:t>
            </a:r>
            <a:r>
              <a:rPr lang="de-DE" dirty="0" err="1" smtClean="0"/>
              <a:t>Facet</a:t>
            </a:r>
            <a:r>
              <a:rPr lang="de-DE" dirty="0" smtClean="0"/>
              <a:t> =&gt; Test = </a:t>
            </a:r>
            <a:r>
              <a:rPr lang="de-DE" dirty="0" err="1" smtClean="0"/>
              <a:t>constant</a:t>
            </a:r>
            <a:r>
              <a:rPr lang="de-DE" dirty="0" smtClean="0"/>
              <a:t> time ; </a:t>
            </a:r>
            <a:r>
              <a:rPr lang="de-DE" dirty="0" err="1" smtClean="0"/>
              <a:t>visible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O( r ) time [O(n²) </a:t>
            </a:r>
            <a:r>
              <a:rPr lang="de-DE" baseline="0" dirty="0" err="1" smtClean="0"/>
              <a:t>algorithm</a:t>
            </a:r>
            <a:r>
              <a:rPr lang="de-DE" baseline="0" dirty="0" smtClean="0"/>
              <a:t>]</a:t>
            </a:r>
          </a:p>
          <a:p>
            <a:endParaRPr lang="de-DE" baseline="0" dirty="0" smtClean="0"/>
          </a:p>
          <a:p>
            <a:r>
              <a:rPr lang="de-DE" baseline="0" dirty="0" smtClean="0"/>
              <a:t>IMPROVMENT:</a:t>
            </a:r>
          </a:p>
          <a:p>
            <a:r>
              <a:rPr lang="de-DE" baseline="0" dirty="0" smtClean="0"/>
              <a:t>-&gt; </a:t>
            </a:r>
            <a:r>
              <a:rPr lang="de-DE" baseline="0" dirty="0" err="1" smtClean="0"/>
              <a:t>working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ahead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Maintain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each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f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curr</a:t>
            </a:r>
            <a:r>
              <a:rPr lang="de-DE" baseline="0" dirty="0" smtClean="0"/>
              <a:t>. CH(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 a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</a:p>
          <a:p>
            <a:r>
              <a:rPr lang="de-DE" baseline="0" dirty="0" err="1" smtClean="0"/>
              <a:t>Pconflict</a:t>
            </a:r>
            <a:r>
              <a:rPr lang="de-DE" baseline="0" dirty="0" smtClean="0"/>
              <a:t>(f) </a:t>
            </a:r>
            <a:r>
              <a:rPr lang="de-DE" baseline="0" dirty="0" err="1" smtClean="0"/>
              <a:t>containing</a:t>
            </a:r>
            <a:r>
              <a:rPr lang="de-DE" baseline="0" dirty="0" smtClean="0"/>
              <a:t> {pr+1, pr+2,….,</a:t>
            </a:r>
            <a:r>
              <a:rPr lang="de-DE" baseline="0" dirty="0" err="1" smtClean="0"/>
              <a:t>pn</a:t>
            </a:r>
            <a:r>
              <a:rPr lang="de-DE" baseline="0" dirty="0" smtClean="0"/>
              <a:t>}			=&gt;  </a:t>
            </a:r>
            <a:r>
              <a:rPr lang="de-DE" baseline="0" dirty="0" err="1" smtClean="0"/>
              <a:t>containing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f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pt</a:t>
            </a:r>
            <a:r>
              <a:rPr lang="de-DE" baseline="0" dirty="0" smtClean="0"/>
              <a:t> (t &gt; r) </a:t>
            </a:r>
            <a:r>
              <a:rPr lang="de-DE" baseline="0" dirty="0" err="1" smtClean="0"/>
              <a:t>store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Fconflict</a:t>
            </a:r>
            <a:r>
              <a:rPr lang="de-DE" baseline="0" dirty="0" smtClean="0"/>
              <a:t>(</a:t>
            </a:r>
            <a:r>
              <a:rPr lang="de-DE" baseline="0" dirty="0" err="1" smtClean="0"/>
              <a:t>pt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CH(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visible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pt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Conflict</a:t>
            </a:r>
            <a:r>
              <a:rPr lang="de-DE" baseline="0" dirty="0" smtClean="0"/>
              <a:t>: a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p e </a:t>
            </a:r>
            <a:r>
              <a:rPr lang="de-DE" baseline="0" dirty="0" err="1" smtClean="0"/>
              <a:t>Pconflict</a:t>
            </a:r>
            <a:r>
              <a:rPr lang="de-DE" baseline="0" dirty="0" smtClean="0"/>
              <a:t>(f)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conflict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f, </a:t>
            </a:r>
            <a:r>
              <a:rPr lang="de-DE" baseline="0" dirty="0" err="1" smtClean="0"/>
              <a:t>because</a:t>
            </a:r>
            <a:r>
              <a:rPr lang="de-DE" baseline="0" dirty="0" smtClean="0"/>
              <a:t> p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f </a:t>
            </a:r>
            <a:r>
              <a:rPr lang="de-DE" baseline="0" dirty="0" err="1" smtClean="0"/>
              <a:t>cannot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peacefully</a:t>
            </a:r>
            <a:r>
              <a:rPr lang="de-DE" baseline="0" dirty="0" smtClean="0"/>
              <a:t> live </a:t>
            </a:r>
            <a:r>
              <a:rPr lang="de-DE" baseline="0" dirty="0" err="1" smtClean="0"/>
              <a:t>together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hull</a:t>
            </a:r>
            <a:endParaRPr lang="de-DE" baseline="0" dirty="0" smtClean="0"/>
          </a:p>
          <a:p>
            <a:r>
              <a:rPr lang="de-DE" baseline="0" dirty="0" smtClean="0"/>
              <a:t>	</a:t>
            </a:r>
            <a:r>
              <a:rPr lang="de-DE" baseline="0" dirty="0" err="1" smtClean="0"/>
              <a:t>once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p e </a:t>
            </a:r>
            <a:r>
              <a:rPr lang="de-DE" baseline="0" dirty="0" err="1" smtClean="0"/>
              <a:t>Pconflitct</a:t>
            </a:r>
            <a:r>
              <a:rPr lang="de-DE" baseline="0" dirty="0" smtClean="0"/>
              <a:t>(f)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CH,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f must </a:t>
            </a:r>
            <a:r>
              <a:rPr lang="de-DE" baseline="0" dirty="0" err="1" smtClean="0"/>
              <a:t>go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Conflict</a:t>
            </a:r>
            <a:r>
              <a:rPr lang="de-DE" baseline="0" dirty="0" smtClean="0"/>
              <a:t>-list: </a:t>
            </a:r>
            <a:r>
              <a:rPr lang="de-DE" baseline="0" dirty="0" err="1" smtClean="0"/>
              <a:t>Pconflict</a:t>
            </a:r>
            <a:r>
              <a:rPr lang="de-DE" baseline="0" dirty="0" smtClean="0"/>
              <a:t>(f) + </a:t>
            </a:r>
            <a:r>
              <a:rPr lang="de-DE" baseline="0" dirty="0" err="1" smtClean="0"/>
              <a:t>Fconflict</a:t>
            </a:r>
            <a:r>
              <a:rPr lang="de-DE" baseline="0" dirty="0" smtClean="0"/>
              <a:t>(</a:t>
            </a:r>
            <a:r>
              <a:rPr lang="de-DE" baseline="0" dirty="0" err="1" smtClean="0"/>
              <a:t>pt</a:t>
            </a:r>
            <a:r>
              <a:rPr lang="de-DE" baseline="0" dirty="0" smtClean="0"/>
              <a:t>)</a:t>
            </a:r>
          </a:p>
          <a:p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Conflict</a:t>
            </a:r>
            <a:r>
              <a:rPr lang="de-DE" baseline="0" dirty="0" smtClean="0"/>
              <a:t> Graph: </a:t>
            </a:r>
            <a:r>
              <a:rPr lang="de-DE" baseline="0" dirty="0" err="1" smtClean="0"/>
              <a:t>bipartite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</a:t>
            </a:r>
            <a:endParaRPr lang="de-DE" baseline="0" dirty="0" smtClean="0"/>
          </a:p>
          <a:p>
            <a:r>
              <a:rPr lang="de-DE" baseline="0" dirty="0" smtClean="0"/>
              <a:t>	</a:t>
            </a:r>
            <a:r>
              <a:rPr lang="de-DE" baseline="0" dirty="0" err="1" smtClean="0"/>
              <a:t>left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side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node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hasnt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inserted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yet</a:t>
            </a:r>
            <a:endParaRPr lang="de-DE" baseline="0" dirty="0" smtClean="0"/>
          </a:p>
          <a:p>
            <a:r>
              <a:rPr lang="de-DE" baseline="0" dirty="0" smtClean="0"/>
              <a:t>	</a:t>
            </a:r>
            <a:r>
              <a:rPr lang="de-DE" baseline="0" dirty="0" err="1" smtClean="0"/>
              <a:t>right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side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node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current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hull</a:t>
            </a:r>
            <a:endParaRPr lang="de-DE" baseline="0" dirty="0" smtClean="0"/>
          </a:p>
          <a:p>
            <a:r>
              <a:rPr lang="de-DE" baseline="0" dirty="0" smtClean="0"/>
              <a:t>	</a:t>
            </a:r>
            <a:r>
              <a:rPr lang="de-DE" baseline="0" dirty="0" err="1" smtClean="0"/>
              <a:t>arc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conflict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between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facet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	=&gt; </a:t>
            </a:r>
            <a:r>
              <a:rPr lang="de-DE" baseline="0" dirty="0" err="1" smtClean="0"/>
              <a:t>using</a:t>
            </a:r>
            <a:r>
              <a:rPr lang="de-DE" baseline="0" dirty="0" smtClean="0"/>
              <a:t> CG G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report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Fconflict</a:t>
            </a:r>
            <a:r>
              <a:rPr lang="de-DE" baseline="0" dirty="0" smtClean="0"/>
              <a:t>(</a:t>
            </a:r>
            <a:r>
              <a:rPr lang="de-DE" baseline="0" dirty="0" err="1" smtClean="0"/>
              <a:t>pt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given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pt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Pconflict</a:t>
            </a:r>
            <a:r>
              <a:rPr lang="de-DE" baseline="0" dirty="0" smtClean="0"/>
              <a:t>(f)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given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f) </a:t>
            </a:r>
            <a:r>
              <a:rPr lang="de-DE" baseline="0" dirty="0" err="1" smtClean="0"/>
              <a:t>int</a:t>
            </a:r>
            <a:r>
              <a:rPr lang="de-DE" baseline="0" dirty="0" smtClean="0"/>
              <a:t> time linear in </a:t>
            </a:r>
            <a:r>
              <a:rPr lang="de-DE" baseline="0" dirty="0" err="1" smtClean="0"/>
              <a:t>its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size</a:t>
            </a:r>
            <a:endParaRPr lang="de-DE" baseline="0" dirty="0" smtClean="0"/>
          </a:p>
          <a:p>
            <a:r>
              <a:rPr lang="de-DE" baseline="0" dirty="0" smtClean="0"/>
              <a:t>	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Initializing</a:t>
            </a:r>
            <a:r>
              <a:rPr lang="de-DE" baseline="0" dirty="0" smtClean="0"/>
              <a:t> G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CH(P4) =&gt; linear time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Updating</a:t>
            </a:r>
            <a:r>
              <a:rPr lang="de-DE" baseline="0" dirty="0" smtClean="0"/>
              <a:t> =&gt; 	1. </a:t>
            </a:r>
            <a:r>
              <a:rPr lang="de-DE" baseline="0" dirty="0" err="1" smtClean="0"/>
              <a:t>discard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incident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arcs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CH(Pr-1)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disappear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CH</a:t>
            </a:r>
          </a:p>
          <a:p>
            <a:r>
              <a:rPr lang="de-DE" baseline="0" dirty="0" smtClean="0"/>
              <a:t>	2. </a:t>
            </a:r>
            <a:r>
              <a:rPr lang="de-DE" baseline="0" dirty="0" err="1" smtClean="0"/>
              <a:t>discard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</a:t>
            </a:r>
            <a:endParaRPr lang="de-DE" baseline="0" dirty="0" smtClean="0"/>
          </a:p>
          <a:p>
            <a:r>
              <a:rPr lang="de-DE" baseline="0" dirty="0" smtClean="0"/>
              <a:t>	3. </a:t>
            </a:r>
            <a:r>
              <a:rPr lang="de-DE" baseline="0" dirty="0" err="1" smtClean="0"/>
              <a:t>add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G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created</a:t>
            </a:r>
            <a:endParaRPr lang="de-DE" baseline="0" dirty="0" smtClean="0"/>
          </a:p>
          <a:p>
            <a:r>
              <a:rPr lang="de-DE" baseline="0" dirty="0" smtClean="0"/>
              <a:t>	4. find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conflicts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conflicts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updated</a:t>
            </a:r>
            <a:r>
              <a:rPr lang="de-DE" baseline="0" dirty="0" smtClean="0"/>
              <a:t>)</a:t>
            </a:r>
          </a:p>
          <a:p>
            <a:endParaRPr lang="de-DE" baseline="0" dirty="0" smtClean="0"/>
          </a:p>
          <a:p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00246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Facets</a:t>
            </a:r>
            <a:r>
              <a:rPr lang="de-DE" dirty="0" smtClean="0"/>
              <a:t> </a:t>
            </a:r>
            <a:r>
              <a:rPr lang="de-DE" dirty="0" err="1" smtClean="0"/>
              <a:t>created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insertion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all </a:t>
            </a:r>
            <a:r>
              <a:rPr lang="de-DE" dirty="0" err="1" smtClean="0"/>
              <a:t>triangles</a:t>
            </a:r>
            <a:r>
              <a:rPr lang="de-DE" dirty="0" smtClean="0"/>
              <a:t>,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except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merged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existing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coplanar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87656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Due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Clarkson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02312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03288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 -&gt; Space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01850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Degree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</a:t>
            </a:r>
            <a:r>
              <a:rPr lang="de-DE" dirty="0" smtClean="0"/>
              <a:t> in </a:t>
            </a:r>
            <a:r>
              <a:rPr lang="de-DE" dirty="0" err="1" smtClean="0"/>
              <a:t>Ch</a:t>
            </a:r>
            <a:r>
              <a:rPr lang="de-DE" dirty="0" smtClean="0"/>
              <a:t>(</a:t>
            </a:r>
            <a:r>
              <a:rPr lang="de-DE" dirty="0" err="1" smtClean="0"/>
              <a:t>Pr</a:t>
            </a:r>
            <a:r>
              <a:rPr lang="de-DE" dirty="0" smtClean="0"/>
              <a:t>) 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e-DE" dirty="0" err="1" smtClean="0"/>
              <a:t>disapp</a:t>
            </a:r>
            <a:r>
              <a:rPr lang="de-DE" dirty="0" smtClean="0"/>
              <a:t>. </a:t>
            </a:r>
            <a:r>
              <a:rPr lang="de-DE" dirty="0" err="1" smtClean="0"/>
              <a:t>Facets</a:t>
            </a:r>
            <a:r>
              <a:rPr lang="de-DE" dirty="0" smtClean="0"/>
              <a:t> ==</a:t>
            </a:r>
            <a:r>
              <a:rPr lang="de-DE" baseline="0" dirty="0" smtClean="0"/>
              <a:t> num.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incident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 in CH(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de-DE" baseline="0" dirty="0" err="1" smtClean="0">
                <a:sym typeface="Wingdings" panose="05000000000000000000" pitchFamily="2" charset="2"/>
              </a:rPr>
              <a:t>Bound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value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deg</a:t>
            </a:r>
            <a:r>
              <a:rPr lang="de-DE" baseline="0" dirty="0" smtClean="0">
                <a:sym typeface="Wingdings" panose="05000000000000000000" pitchFamily="2" charset="2"/>
              </a:rPr>
              <a:t>(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de-DE" baseline="0" dirty="0" err="1" smtClean="0">
                <a:sym typeface="Wingdings" panose="05000000000000000000" pitchFamily="2" charset="2"/>
              </a:rPr>
              <a:t>pr,CH</a:t>
            </a:r>
            <a:r>
              <a:rPr lang="de-DE" baseline="0" dirty="0" smtClean="0">
                <a:sym typeface="Wingdings" panose="05000000000000000000" pitchFamily="2" charset="2"/>
              </a:rPr>
              <a:t>(</a:t>
            </a:r>
            <a:r>
              <a:rPr lang="de-DE" baseline="0" dirty="0" err="1" smtClean="0">
                <a:sym typeface="Wingdings" panose="05000000000000000000" pitchFamily="2" charset="2"/>
              </a:rPr>
              <a:t>Pr</a:t>
            </a:r>
            <a:r>
              <a:rPr lang="de-DE" baseline="0" dirty="0" smtClean="0">
                <a:sym typeface="Wingdings" panose="05000000000000000000" pitchFamily="2" charset="2"/>
              </a:rPr>
              <a:t>))</a:t>
            </a:r>
            <a:r>
              <a:rPr lang="de-DE" baseline="0" dirty="0" smtClean="0"/>
              <a:t> 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de-DE" baseline="0" dirty="0" smtClean="0"/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de-DE" baseline="0" dirty="0" smtClean="0"/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aseline="0" dirty="0" smtClean="0"/>
              <a:t>A 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Polytop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r </a:t>
            </a:r>
            <a:r>
              <a:rPr lang="de-DE" baseline="0" dirty="0" err="1" smtClean="0"/>
              <a:t>vertices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has</a:t>
            </a:r>
            <a:r>
              <a:rPr lang="de-DE" baseline="0" dirty="0" smtClean="0"/>
              <a:t> at </a:t>
            </a:r>
            <a:r>
              <a:rPr lang="de-DE" baseline="0" dirty="0" err="1" smtClean="0"/>
              <a:t>most</a:t>
            </a:r>
            <a:r>
              <a:rPr lang="de-DE" baseline="0" dirty="0" smtClean="0"/>
              <a:t> 3r-6 </a:t>
            </a:r>
            <a:r>
              <a:rPr lang="de-DE" baseline="0" dirty="0" err="1" smtClean="0"/>
              <a:t>edges</a:t>
            </a:r>
            <a:r>
              <a:rPr lang="de-DE" baseline="0" dirty="0" smtClean="0"/>
              <a:t>. (</a:t>
            </a:r>
            <a:r>
              <a:rPr lang="de-DE" baseline="0" dirty="0" err="1" smtClean="0"/>
              <a:t>Introduction</a:t>
            </a:r>
            <a:r>
              <a:rPr lang="de-DE" baseline="0" dirty="0" smtClean="0"/>
              <a:t>) 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e-DE" baseline="0" dirty="0" err="1" smtClean="0"/>
              <a:t>Sum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degrees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vertices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CH(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 (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Polytop</a:t>
            </a:r>
            <a:r>
              <a:rPr lang="de-DE" baseline="0" dirty="0" smtClean="0"/>
              <a:t>), at </a:t>
            </a:r>
            <a:r>
              <a:rPr lang="de-DE" baseline="0" dirty="0" err="1" smtClean="0"/>
              <a:t>most</a:t>
            </a:r>
            <a:r>
              <a:rPr lang="de-DE" baseline="0" dirty="0" smtClean="0"/>
              <a:t> 6r -12 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(</a:t>
            </a:r>
            <a:r>
              <a:rPr lang="de-DE" baseline="0" dirty="0" err="1" smtClean="0"/>
              <a:t>aver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Degree</a:t>
            </a:r>
            <a:r>
              <a:rPr lang="de-DE" baseline="0" dirty="0" smtClean="0"/>
              <a:t> =&gt; </a:t>
            </a:r>
            <a:r>
              <a:rPr lang="de-DE" baseline="0" dirty="0" err="1" smtClean="0"/>
              <a:t>bounded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6 – 12/r)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de-DE" baseline="0" dirty="0" smtClean="0"/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err="1" smtClean="0"/>
              <a:t>Because</a:t>
            </a:r>
            <a:r>
              <a:rPr lang="de-DE" baseline="0" dirty="0" smtClean="0"/>
              <a:t>: p1, .. P4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tot. </a:t>
            </a:r>
            <a:r>
              <a:rPr lang="de-DE" baseline="0" dirty="0" err="1" smtClean="0"/>
              <a:t>Degree</a:t>
            </a:r>
            <a:r>
              <a:rPr lang="de-DE" baseline="0" dirty="0" smtClean="0"/>
              <a:t> at least 12 =&gt; </a:t>
            </a:r>
            <a:r>
              <a:rPr lang="de-DE" baseline="0" dirty="0" err="1" smtClean="0"/>
              <a:t>expect</a:t>
            </a:r>
            <a:r>
              <a:rPr lang="de-DE" baseline="0" dirty="0" smtClean="0"/>
              <a:t>. Value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deg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bounded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follows</a:t>
            </a:r>
            <a:r>
              <a:rPr lang="de-DE" baseline="0" dirty="0" smtClean="0"/>
              <a:t>: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54206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1. First 4 </a:t>
            </a:r>
            <a:r>
              <a:rPr lang="de-DE" dirty="0" err="1" smtClean="0"/>
              <a:t>points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fixed</a:t>
            </a:r>
            <a:r>
              <a:rPr lang="de-DE" dirty="0" smtClean="0"/>
              <a:t>! </a:t>
            </a:r>
            <a:r>
              <a:rPr lang="de-DE" dirty="0" err="1" smtClean="0"/>
              <a:t>pr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random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element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{p5,… 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}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2. p1, … p4 </a:t>
            </a:r>
            <a:r>
              <a:rPr lang="de-DE" dirty="0" err="1" smtClean="0"/>
              <a:t>have</a:t>
            </a:r>
            <a:r>
              <a:rPr lang="de-DE" dirty="0" smtClean="0"/>
              <a:t> total </a:t>
            </a:r>
            <a:r>
              <a:rPr lang="de-DE" dirty="0" err="1" smtClean="0"/>
              <a:t>degree</a:t>
            </a:r>
            <a:r>
              <a:rPr lang="de-DE" dirty="0" smtClean="0"/>
              <a:t> at least 12</a:t>
            </a:r>
          </a:p>
          <a:p>
            <a:endParaRPr lang="de-DE" dirty="0" smtClean="0"/>
          </a:p>
          <a:p>
            <a:r>
              <a:rPr lang="de-DE" dirty="0" smtClean="0"/>
              <a:t>3.</a:t>
            </a:r>
          </a:p>
          <a:p>
            <a:endParaRPr lang="de-DE" dirty="0" smtClean="0"/>
          </a:p>
          <a:p>
            <a:r>
              <a:rPr lang="de-DE" dirty="0" smtClean="0"/>
              <a:t>4. </a:t>
            </a:r>
            <a:r>
              <a:rPr lang="de-DE" dirty="0" err="1" smtClean="0"/>
              <a:t>expec</a:t>
            </a:r>
            <a:r>
              <a:rPr lang="de-DE" dirty="0" smtClean="0"/>
              <a:t>. </a:t>
            </a:r>
            <a:r>
              <a:rPr lang="de-DE" dirty="0" err="1" smtClean="0"/>
              <a:t>Num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facets</a:t>
            </a:r>
            <a:r>
              <a:rPr lang="de-DE" dirty="0" smtClean="0"/>
              <a:t> =&gt; 4 </a:t>
            </a:r>
            <a:r>
              <a:rPr lang="de-DE" dirty="0" err="1" smtClean="0"/>
              <a:t>entry</a:t>
            </a:r>
            <a:r>
              <a:rPr lang="de-DE" dirty="0" smtClean="0"/>
              <a:t> </a:t>
            </a:r>
            <a:r>
              <a:rPr lang="de-DE" dirty="0" err="1" smtClean="0"/>
              <a:t>facets</a:t>
            </a:r>
            <a:r>
              <a:rPr lang="de-DE" baseline="0" dirty="0" smtClean="0"/>
              <a:t> + total num.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during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addition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p5,… </a:t>
            </a:r>
            <a:r>
              <a:rPr lang="de-DE" baseline="0" dirty="0" err="1" smtClean="0"/>
              <a:t>pn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29591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Proof: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e-DE" baseline="0" dirty="0" err="1" smtClean="0"/>
              <a:t>Steps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before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loop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done</a:t>
            </a:r>
            <a:r>
              <a:rPr lang="de-DE" baseline="0" dirty="0" smtClean="0"/>
              <a:t> in O(n log n))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de-DE" baseline="0" dirty="0" smtClean="0"/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Stage r </a:t>
            </a:r>
            <a:r>
              <a:rPr lang="de-DE" baseline="0" dirty="0" smtClean="0">
                <a:sym typeface="Wingdings" panose="05000000000000000000" pitchFamily="2" charset="2"/>
              </a:rPr>
              <a:t></a:t>
            </a:r>
            <a:r>
              <a:rPr lang="de-DE" baseline="0" dirty="0" err="1" smtClean="0">
                <a:sym typeface="Wingdings" panose="05000000000000000000" pitchFamily="2" charset="2"/>
              </a:rPr>
              <a:t>constant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if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Fconflict</a:t>
            </a:r>
            <a:r>
              <a:rPr lang="de-DE" baseline="0" dirty="0" smtClean="0">
                <a:sym typeface="Wingdings" panose="05000000000000000000" pitchFamily="2" charset="2"/>
              </a:rPr>
              <a:t>(</a:t>
            </a:r>
            <a:r>
              <a:rPr lang="de-DE" baseline="0" dirty="0" err="1" smtClean="0">
                <a:sym typeface="Wingdings" panose="05000000000000000000" pitchFamily="2" charset="2"/>
              </a:rPr>
              <a:t>pr</a:t>
            </a:r>
            <a:r>
              <a:rPr lang="de-DE" baseline="0" dirty="0" smtClean="0">
                <a:sym typeface="Wingdings" panose="05000000000000000000" pitchFamily="2" charset="2"/>
              </a:rPr>
              <a:t>) </a:t>
            </a:r>
            <a:r>
              <a:rPr lang="de-DE" baseline="0" dirty="0" err="1" smtClean="0">
                <a:sym typeface="Wingdings" panose="05000000000000000000" pitchFamily="2" charset="2"/>
              </a:rPr>
              <a:t>is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empty</a:t>
            </a:r>
            <a:r>
              <a:rPr lang="de-DE" baseline="0" dirty="0" smtClean="0">
                <a:sym typeface="Wingdings" panose="05000000000000000000" pitchFamily="2" charset="2"/>
              </a:rPr>
              <a:t> (lies </a:t>
            </a:r>
            <a:r>
              <a:rPr lang="de-DE" baseline="0" dirty="0" err="1" smtClean="0">
                <a:sym typeface="Wingdings" panose="05000000000000000000" pitchFamily="2" charset="2"/>
              </a:rPr>
              <a:t>inside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or</a:t>
            </a:r>
            <a:r>
              <a:rPr lang="de-DE" baseline="0" dirty="0" smtClean="0">
                <a:sym typeface="Wingdings" panose="05000000000000000000" pitchFamily="2" charset="2"/>
              </a:rPr>
              <a:t> on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boundary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CH)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	 Else: </a:t>
            </a:r>
            <a:r>
              <a:rPr lang="de-DE" baseline="0" dirty="0" err="1" smtClean="0">
                <a:sym typeface="Wingdings" panose="05000000000000000000" pitchFamily="2" charset="2"/>
              </a:rPr>
              <a:t>most</a:t>
            </a:r>
            <a:r>
              <a:rPr lang="de-DE" baseline="0" dirty="0" smtClean="0">
                <a:sym typeface="Wingdings" panose="05000000000000000000" pitchFamily="2" charset="2"/>
              </a:rPr>
              <a:t>: O(</a:t>
            </a:r>
            <a:r>
              <a:rPr lang="de-DE" baseline="0" dirty="0" err="1" smtClean="0">
                <a:sym typeface="Wingdings" panose="05000000000000000000" pitchFamily="2" charset="2"/>
              </a:rPr>
              <a:t>card</a:t>
            </a:r>
            <a:r>
              <a:rPr lang="de-DE" baseline="0" dirty="0" smtClean="0">
                <a:sym typeface="Wingdings" panose="05000000000000000000" pitchFamily="2" charset="2"/>
              </a:rPr>
              <a:t>(</a:t>
            </a:r>
            <a:r>
              <a:rPr lang="de-DE" baseline="0" dirty="0" err="1" smtClean="0">
                <a:sym typeface="Wingdings" panose="05000000000000000000" pitchFamily="2" charset="2"/>
              </a:rPr>
              <a:t>Fconflict</a:t>
            </a:r>
            <a:r>
              <a:rPr lang="de-DE" baseline="0" dirty="0" smtClean="0">
                <a:sym typeface="Wingdings" panose="05000000000000000000" pitchFamily="2" charset="2"/>
              </a:rPr>
              <a:t>(</a:t>
            </a:r>
            <a:r>
              <a:rPr lang="de-DE" baseline="0" dirty="0" err="1" smtClean="0">
                <a:sym typeface="Wingdings" panose="05000000000000000000" pitchFamily="2" charset="2"/>
              </a:rPr>
              <a:t>pr</a:t>
            </a:r>
            <a:r>
              <a:rPr lang="de-DE" baseline="0" dirty="0" smtClean="0">
                <a:sym typeface="Wingdings" panose="05000000000000000000" pitchFamily="2" charset="2"/>
              </a:rPr>
              <a:t>)))  =&gt; </a:t>
            </a:r>
            <a:r>
              <a:rPr lang="de-DE" baseline="0" dirty="0" err="1" smtClean="0">
                <a:sym typeface="Wingdings" panose="05000000000000000000" pitchFamily="2" charset="2"/>
              </a:rPr>
              <a:t>cardinality</a:t>
            </a:r>
            <a:r>
              <a:rPr lang="de-DE" baseline="0" dirty="0" smtClean="0">
                <a:sym typeface="Wingdings" panose="05000000000000000000" pitchFamily="2" charset="2"/>
              </a:rPr>
              <a:t>(</a:t>
            </a:r>
            <a:r>
              <a:rPr lang="de-DE" baseline="0" dirty="0" err="1" smtClean="0">
                <a:sym typeface="Wingdings" panose="05000000000000000000" pitchFamily="2" charset="2"/>
              </a:rPr>
              <a:t>de:Mächtigkeit</a:t>
            </a:r>
            <a:r>
              <a:rPr lang="de-DE" baseline="0" dirty="0" smtClean="0">
                <a:sym typeface="Wingdings" panose="05000000000000000000" pitchFamily="2" charset="2"/>
              </a:rPr>
              <a:t>)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a </a:t>
            </a:r>
            <a:r>
              <a:rPr lang="de-DE" baseline="0" dirty="0" err="1" smtClean="0">
                <a:sym typeface="Wingdings" panose="05000000000000000000" pitchFamily="2" charset="2"/>
              </a:rPr>
              <a:t>set</a:t>
            </a:r>
            <a:r>
              <a:rPr lang="de-DE" baseline="0" dirty="0" smtClean="0">
                <a:sym typeface="Wingdings" panose="05000000000000000000" pitchFamily="2" charset="2"/>
              </a:rPr>
              <a:t>	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dirty="0" smtClean="0"/>
              <a:t>		=&gt;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card</a:t>
            </a:r>
            <a:r>
              <a:rPr lang="de-DE" baseline="0" dirty="0" smtClean="0"/>
              <a:t>(</a:t>
            </a:r>
            <a:r>
              <a:rPr lang="de-DE" baseline="0" dirty="0" err="1" smtClean="0"/>
              <a:t>Fconflict</a:t>
            </a:r>
            <a:r>
              <a:rPr lang="de-DE" baseline="0" dirty="0" smtClean="0"/>
              <a:t>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)) =&gt; </a:t>
            </a:r>
            <a:r>
              <a:rPr lang="de-DE" baseline="0" dirty="0" err="1" smtClean="0"/>
              <a:t>num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deleted</a:t>
            </a:r>
            <a:r>
              <a:rPr lang="de-DE" baseline="0" dirty="0" smtClean="0"/>
              <a:t> due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addition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</a:t>
            </a:r>
            <a:endParaRPr lang="de-DE" dirty="0" smtClean="0"/>
          </a:p>
          <a:p>
            <a:pPr marL="0" indent="0">
              <a:buFont typeface="Symbol" panose="05050102010706020507" pitchFamily="18" charset="2"/>
              <a:buNone/>
            </a:pPr>
            <a:r>
              <a:rPr lang="de-DE" dirty="0" smtClean="0"/>
              <a:t>		=&gt;</a:t>
            </a:r>
            <a:r>
              <a:rPr lang="de-DE" baseline="0" dirty="0" smtClean="0"/>
              <a:t> </a:t>
            </a:r>
            <a:r>
              <a:rPr lang="de-DE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deleted</a:t>
            </a:r>
            <a:r>
              <a:rPr lang="de-DE" baseline="0" dirty="0" smtClean="0"/>
              <a:t> &lt;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created</a:t>
            </a:r>
            <a:r>
              <a:rPr lang="de-DE" baseline="0" dirty="0" smtClean="0"/>
              <a:t> 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=&gt; </a:t>
            </a:r>
            <a:r>
              <a:rPr lang="de-DE" baseline="0" dirty="0" err="1" smtClean="0"/>
              <a:t>exp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Num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created</a:t>
            </a:r>
            <a:r>
              <a:rPr lang="de-DE" baseline="0" dirty="0" smtClean="0"/>
              <a:t> =&gt; O(n)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total num. </a:t>
            </a:r>
            <a:r>
              <a:rPr lang="de-DE" baseline="0" dirty="0" err="1" smtClean="0"/>
              <a:t>Deletions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O(n)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E[</a:t>
            </a:r>
            <a:r>
              <a:rPr lang="de-DE" baseline="0" dirty="0" err="1" smtClean="0"/>
              <a:t>sum</a:t>
            </a:r>
            <a:r>
              <a:rPr lang="de-DE" baseline="0" dirty="0" smtClean="0"/>
              <a:t>(n, r=5){</a:t>
            </a:r>
            <a:r>
              <a:rPr lang="de-DE" baseline="0" dirty="0" err="1" smtClean="0"/>
              <a:t>card</a:t>
            </a:r>
            <a:r>
              <a:rPr lang="de-DE" baseline="0" dirty="0" smtClean="0"/>
              <a:t>(</a:t>
            </a:r>
            <a:r>
              <a:rPr lang="de-DE" baseline="0" dirty="0" err="1" smtClean="0"/>
              <a:t>Fconflict</a:t>
            </a:r>
            <a:r>
              <a:rPr lang="de-DE" baseline="0" dirty="0" smtClean="0"/>
              <a:t>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))}]=O(n)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=&gt;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baseline="0" dirty="0" smtClean="0"/>
              <a:t>		</a:t>
            </a:r>
            <a:r>
              <a:rPr lang="de-DE" dirty="0" err="1" smtClean="0"/>
              <a:t>except</a:t>
            </a:r>
            <a:r>
              <a:rPr lang="de-DE" dirty="0" smtClean="0"/>
              <a:t> </a:t>
            </a:r>
            <a:r>
              <a:rPr lang="de-DE" dirty="0" err="1" smtClean="0"/>
              <a:t>line</a:t>
            </a:r>
            <a:r>
              <a:rPr lang="de-DE" dirty="0" smtClean="0"/>
              <a:t> 17-19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line</a:t>
            </a:r>
            <a:r>
              <a:rPr lang="de-DE" dirty="0" smtClean="0"/>
              <a:t> 20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</a:t>
            </a:r>
            <a:r>
              <a:rPr lang="de-DE" baseline="0" dirty="0" err="1" smtClean="0"/>
              <a:t>line</a:t>
            </a:r>
            <a:r>
              <a:rPr lang="de-DE" baseline="0" dirty="0" smtClean="0"/>
              <a:t> 20 =&gt; lin. </a:t>
            </a:r>
            <a:r>
              <a:rPr lang="de-DE" baseline="0" dirty="0" err="1" smtClean="0"/>
              <a:t>Number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arcs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deleted</a:t>
            </a:r>
            <a:r>
              <a:rPr lang="de-DE" baseline="0" dirty="0" smtClean="0"/>
              <a:t> (at </a:t>
            </a:r>
            <a:r>
              <a:rPr lang="de-DE" baseline="0" dirty="0" err="1" smtClean="0"/>
              <a:t>most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once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G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</a:t>
            </a:r>
            <a:r>
              <a:rPr lang="de-DE" baseline="0" dirty="0" err="1" smtClean="0"/>
              <a:t>line</a:t>
            </a:r>
            <a:r>
              <a:rPr lang="de-DE" baseline="0" dirty="0" smtClean="0"/>
              <a:t> 17-19 =&gt;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horizon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edges</a:t>
            </a:r>
            <a:r>
              <a:rPr lang="de-DE" baseline="0" dirty="0" smtClean="0"/>
              <a:t> (in L)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de-DE" baseline="0" dirty="0" smtClean="0"/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	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Edge =&gt; O(</a:t>
            </a:r>
            <a:r>
              <a:rPr lang="de-DE" baseline="0" dirty="0" err="1" smtClean="0"/>
              <a:t>card</a:t>
            </a:r>
            <a:r>
              <a:rPr lang="de-DE" baseline="0" dirty="0" smtClean="0"/>
              <a:t>(P(e)))  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	total =&gt;	O(</a:t>
            </a:r>
            <a:r>
              <a:rPr lang="de-DE" baseline="0" dirty="0" err="1" smtClean="0"/>
              <a:t>sum</a:t>
            </a:r>
            <a:r>
              <a:rPr lang="de-DE" baseline="0" dirty="0" smtClean="0"/>
              <a:t>(e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L) </a:t>
            </a:r>
            <a:r>
              <a:rPr lang="de-DE" baseline="0" dirty="0" err="1" smtClean="0"/>
              <a:t>card</a:t>
            </a:r>
            <a:r>
              <a:rPr lang="de-DE" baseline="0" dirty="0" smtClean="0"/>
              <a:t>(P(e))) =&gt; O(n log n)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		(Over all </a:t>
            </a:r>
            <a:r>
              <a:rPr lang="de-DE" baseline="0" dirty="0" err="1" smtClean="0"/>
              <a:t>Horizon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Edges</a:t>
            </a:r>
            <a:r>
              <a:rPr lang="de-DE" baseline="0" dirty="0" smtClean="0"/>
              <a:t>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		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			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99096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>
                <a:sym typeface="Wingdings" panose="05000000000000000000" pitchFamily="2" charset="2"/>
              </a:rPr>
              <a:t>running</a:t>
            </a:r>
            <a:r>
              <a:rPr lang="de-DE" baseline="0" dirty="0" smtClean="0">
                <a:sym typeface="Wingdings" panose="05000000000000000000" pitchFamily="2" charset="2"/>
              </a:rPr>
              <a:t> time: </a:t>
            </a:r>
            <a:r>
              <a:rPr lang="de-DE" baseline="0" dirty="0" err="1" smtClean="0">
                <a:sym typeface="Wingdings" panose="05000000000000000000" pitchFamily="2" charset="2"/>
              </a:rPr>
              <a:t>worst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could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be</a:t>
            </a:r>
            <a:r>
              <a:rPr lang="de-DE" baseline="0" dirty="0" smtClean="0">
                <a:sym typeface="Wingdings" panose="05000000000000000000" pitchFamily="2" charset="2"/>
              </a:rPr>
              <a:t> O(n³) </a:t>
            </a:r>
          </a:p>
          <a:p>
            <a:r>
              <a:rPr lang="de-DE" dirty="0" smtClean="0">
                <a:sym typeface="Wingdings" panose="05000000000000000000" pitchFamily="2" charset="2"/>
              </a:rPr>
              <a:t>	</a:t>
            </a:r>
            <a:r>
              <a:rPr lang="de-DE" dirty="0" err="1" smtClean="0">
                <a:sym typeface="Wingdings" panose="05000000000000000000" pitchFamily="2" charset="2"/>
              </a:rPr>
              <a:t>proof</a:t>
            </a:r>
            <a:r>
              <a:rPr lang="de-DE" dirty="0" smtClean="0">
                <a:sym typeface="Wingdings" panose="05000000000000000000" pitchFamily="2" charset="2"/>
              </a:rPr>
              <a:t>: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en-US" sz="1200" dirty="0" smtClean="0"/>
              <a:t>Computational Geometry, Algorithms and Applications (Book)</a:t>
            </a:r>
            <a:endParaRPr lang="de-DE" dirty="0" smtClean="0">
              <a:sym typeface="Wingdings" panose="05000000000000000000" pitchFamily="2" charset="2"/>
            </a:endParaRPr>
          </a:p>
          <a:p>
            <a:endParaRPr lang="de-DE" dirty="0" smtClean="0">
              <a:sym typeface="Wingdings" panose="05000000000000000000" pitchFamily="2" charset="2"/>
            </a:endParaRPr>
          </a:p>
          <a:p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For</a:t>
            </a:r>
            <a:r>
              <a:rPr lang="de-DE" dirty="0" smtClean="0">
                <a:sym typeface="Wingdings" panose="05000000000000000000" pitchFamily="2" charset="2"/>
              </a:rPr>
              <a:t> dim. Higher </a:t>
            </a:r>
            <a:r>
              <a:rPr lang="de-DE" dirty="0" err="1" smtClean="0">
                <a:sym typeface="Wingdings" panose="05000000000000000000" pitchFamily="2" charset="2"/>
              </a:rPr>
              <a:t>than</a:t>
            </a:r>
            <a:r>
              <a:rPr lang="de-DE" dirty="0" smtClean="0">
                <a:sym typeface="Wingdings" panose="05000000000000000000" pitchFamily="2" charset="2"/>
              </a:rPr>
              <a:t> 3,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complexity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CH </a:t>
            </a:r>
            <a:r>
              <a:rPr lang="de-DE" baseline="0" dirty="0" err="1" smtClean="0">
                <a:sym typeface="Wingdings" panose="05000000000000000000" pitchFamily="2" charset="2"/>
              </a:rPr>
              <a:t>is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no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longer</a:t>
            </a:r>
            <a:r>
              <a:rPr lang="de-DE" baseline="0" dirty="0" smtClean="0">
                <a:sym typeface="Wingdings" panose="05000000000000000000" pitchFamily="2" charset="2"/>
              </a:rPr>
              <a:t> linear in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number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points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40550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noProof="0" dirty="0" smtClean="0"/>
              <a:t>Gift</a:t>
            </a:r>
            <a:r>
              <a:rPr lang="en-US" b="1" baseline="0" noProof="0" dirty="0" smtClean="0"/>
              <a:t> Wrapping Algorithm </a:t>
            </a:r>
            <a:r>
              <a:rPr lang="en-US" baseline="0" noProof="0" dirty="0" smtClean="0"/>
              <a:t>: rotating a plane over known edges </a:t>
            </a:r>
            <a:r>
              <a:rPr lang="en-US" baseline="0" noProof="0" dirty="0" err="1" smtClean="0"/>
              <a:t>untile</a:t>
            </a:r>
            <a:r>
              <a:rPr lang="en-US" baseline="0" noProof="0" dirty="0" smtClean="0"/>
              <a:t> the first point is found. Running time O(n f) f-&gt;facets</a:t>
            </a:r>
          </a:p>
          <a:p>
            <a:r>
              <a:rPr lang="en-US" baseline="0" noProof="0" dirty="0" smtClean="0"/>
              <a:t>		1. known algorithm for n-dimensions (1970)</a:t>
            </a:r>
          </a:p>
          <a:p>
            <a:r>
              <a:rPr lang="en-US" b="1" baseline="0" noProof="0" dirty="0" smtClean="0"/>
              <a:t>Divide &amp; Conquer</a:t>
            </a:r>
            <a:r>
              <a:rPr lang="en-US" b="0" baseline="0" noProof="0" dirty="0" smtClean="0"/>
              <a:t>: sort points in x-</a:t>
            </a:r>
            <a:r>
              <a:rPr lang="en-US" b="0" baseline="0" noProof="0" dirty="0" err="1" smtClean="0"/>
              <a:t>coord</a:t>
            </a:r>
            <a:r>
              <a:rPr lang="en-US" b="0" baseline="0" noProof="0" dirty="0" smtClean="0"/>
              <a:t> ; recursively split, construct CH, merge</a:t>
            </a:r>
          </a:p>
          <a:p>
            <a:r>
              <a:rPr lang="en-US" b="0" baseline="0" noProof="0" dirty="0" smtClean="0"/>
              <a:t>		Merge takes O(n) =&gt; O(n log n ) total times   </a:t>
            </a:r>
            <a:r>
              <a:rPr lang="en-US" b="0" baseline="0" noProof="0" dirty="0" smtClean="0">
                <a:sym typeface="Wingdings" panose="05000000000000000000" pitchFamily="2" charset="2"/>
              </a:rPr>
              <a:t> rely on circular ordering</a:t>
            </a:r>
            <a:endParaRPr lang="en-US" b="0" baseline="0" noProof="0" dirty="0" smtClean="0"/>
          </a:p>
          <a:p>
            <a:r>
              <a:rPr lang="en-US" b="0" baseline="0" noProof="0" dirty="0" smtClean="0"/>
              <a:t>		Merge uses </a:t>
            </a:r>
            <a:r>
              <a:rPr lang="en-US" b="0" baseline="0" noProof="0" dirty="0" err="1" smtClean="0"/>
              <a:t>giftwrapiing</a:t>
            </a:r>
            <a:endParaRPr lang="en-US" b="1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030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should be efficient; O(n²) and O(n log n) can make a difference from seconds to days of calculation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03027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Creating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images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modeled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scenes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for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display</a:t>
            </a:r>
            <a:r>
              <a:rPr lang="de-DE" baseline="0" dirty="0" smtClean="0">
                <a:sym typeface="Wingdings" panose="05000000000000000000" pitchFamily="2" charset="2"/>
              </a:rPr>
              <a:t> on a </a:t>
            </a:r>
            <a:r>
              <a:rPr lang="de-DE" baseline="0" dirty="0" err="1" smtClean="0">
                <a:sym typeface="Wingdings" panose="05000000000000000000" pitchFamily="2" charset="2"/>
              </a:rPr>
              <a:t>computer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screen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smtClean="0">
                <a:sym typeface="Wingdings" panose="05000000000000000000" pitchFamily="2" charset="2"/>
              </a:rPr>
              <a:t>Scenes </a:t>
            </a:r>
            <a:r>
              <a:rPr lang="de-DE" baseline="0" dirty="0" err="1" smtClean="0">
                <a:sym typeface="Wingdings" panose="05000000000000000000" pitchFamily="2" charset="2"/>
              </a:rPr>
              <a:t>consist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geometric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objects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50985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Detecting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intersection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two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or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more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objects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smtClean="0">
                <a:sym typeface="Wingdings" panose="05000000000000000000" pitchFamily="2" charset="2"/>
              </a:rPr>
              <a:t>First Check </a:t>
            </a:r>
            <a:r>
              <a:rPr lang="de-DE" baseline="0" dirty="0" err="1" smtClean="0">
                <a:sym typeface="Wingdings" panose="05000000000000000000" pitchFamily="2" charset="2"/>
              </a:rPr>
              <a:t>if</a:t>
            </a:r>
            <a:r>
              <a:rPr lang="de-DE" baseline="0" dirty="0" smtClean="0">
                <a:sym typeface="Wingdings" panose="05000000000000000000" pitchFamily="2" charset="2"/>
              </a:rPr>
              <a:t> P1‘ </a:t>
            </a:r>
            <a:r>
              <a:rPr lang="de-DE" baseline="0" dirty="0" err="1" smtClean="0">
                <a:sym typeface="Wingdings" panose="05000000000000000000" pitchFamily="2" charset="2"/>
              </a:rPr>
              <a:t>and</a:t>
            </a:r>
            <a:r>
              <a:rPr lang="de-DE" baseline="0" dirty="0" smtClean="0">
                <a:sym typeface="Wingdings" panose="05000000000000000000" pitchFamily="2" charset="2"/>
              </a:rPr>
              <a:t> P2‘ </a:t>
            </a:r>
            <a:r>
              <a:rPr lang="de-DE" baseline="0" dirty="0" err="1" smtClean="0">
                <a:sym typeface="Wingdings" panose="05000000000000000000" pitchFamily="2" charset="2"/>
              </a:rPr>
              <a:t>intersect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then</a:t>
            </a:r>
            <a:r>
              <a:rPr lang="de-DE" baseline="0" dirty="0" smtClean="0">
                <a:sym typeface="Wingdings" panose="05000000000000000000" pitchFamily="2" charset="2"/>
              </a:rPr>
              <a:t> check P1 </a:t>
            </a:r>
            <a:r>
              <a:rPr lang="de-DE" baseline="0" dirty="0" err="1" smtClean="0">
                <a:sym typeface="Wingdings" panose="05000000000000000000" pitchFamily="2" charset="2"/>
              </a:rPr>
              <a:t>and</a:t>
            </a:r>
            <a:r>
              <a:rPr lang="de-DE" baseline="0" dirty="0" smtClean="0">
                <a:sym typeface="Wingdings" panose="05000000000000000000" pitchFamily="2" charset="2"/>
              </a:rPr>
              <a:t> P2 (</a:t>
            </a:r>
            <a:r>
              <a:rPr lang="de-DE" baseline="0" dirty="0" err="1" smtClean="0">
                <a:sym typeface="Wingdings" panose="05000000000000000000" pitchFamily="2" charset="2"/>
              </a:rPr>
              <a:t>more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costly</a:t>
            </a:r>
            <a:r>
              <a:rPr lang="de-DE" baseline="0" dirty="0" smtClean="0">
                <a:sym typeface="Wingdings" panose="05000000000000000000" pitchFamily="2" charset="2"/>
              </a:rPr>
              <a:t>)</a:t>
            </a:r>
            <a:endParaRPr lang="de-DE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Convex</a:t>
            </a:r>
            <a:r>
              <a:rPr lang="de-DE" dirty="0" smtClean="0">
                <a:sym typeface="Wingdings" panose="05000000000000000000" pitchFamily="2" charset="2"/>
              </a:rPr>
              <a:t> Hulls </a:t>
            </a:r>
            <a:r>
              <a:rPr lang="de-DE" dirty="0" err="1" smtClean="0">
                <a:sym typeface="Wingdings" panose="05000000000000000000" pitchFamily="2" charset="2"/>
              </a:rPr>
              <a:t>can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approximate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most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objects</a:t>
            </a:r>
            <a:r>
              <a:rPr lang="de-DE" dirty="0" smtClean="0">
                <a:sym typeface="Wingdings" panose="05000000000000000000" pitchFamily="2" charset="2"/>
              </a:rPr>
              <a:t> a </a:t>
            </a:r>
            <a:r>
              <a:rPr lang="de-DE" dirty="0" err="1" smtClean="0">
                <a:sym typeface="Wingdings" panose="05000000000000000000" pitchFamily="2" charset="2"/>
              </a:rPr>
              <a:t>lot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better</a:t>
            </a:r>
            <a:endParaRPr lang="de-DE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As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well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used</a:t>
            </a:r>
            <a:r>
              <a:rPr lang="de-DE" baseline="0" dirty="0" smtClean="0">
                <a:sym typeface="Wingdings" panose="05000000000000000000" pitchFamily="2" charset="2"/>
              </a:rPr>
              <a:t> in </a:t>
            </a:r>
            <a:r>
              <a:rPr lang="de-DE" baseline="0" dirty="0" err="1" smtClean="0">
                <a:sym typeface="Wingdings" panose="05000000000000000000" pitchFamily="2" charset="2"/>
              </a:rPr>
              <a:t>robotics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applications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2309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 working on geometric structural elements (Points, Lines, circles, polygons and </a:t>
            </a:r>
            <a:r>
              <a:rPr lang="en-US" baseline="0" noProof="0" dirty="0" err="1" smtClean="0">
                <a:sym typeface="Wingdings" panose="05000000000000000000" pitchFamily="2" charset="2"/>
              </a:rPr>
              <a:t>polyhedra</a:t>
            </a:r>
            <a:r>
              <a:rPr lang="en-US" baseline="0" noProof="0" dirty="0" smtClean="0">
                <a:sym typeface="Wingdings" panose="05000000000000000000" pitchFamily="2" charset="2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facet</a:t>
            </a:r>
            <a:r>
              <a:rPr lang="de-DE" baseline="0" dirty="0" smtClean="0">
                <a:sym typeface="Wingdings" panose="05000000000000000000" pitchFamily="2" charset="2"/>
              </a:rPr>
              <a:t> = (d-1)-face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de-DE" baseline="0" dirty="0" smtClean="0">
                <a:sym typeface="Wingdings" panose="05000000000000000000" pitchFamily="2" charset="2"/>
              </a:rPr>
              <a:t>0-face = </a:t>
            </a:r>
            <a:r>
              <a:rPr lang="de-DE" baseline="0" dirty="0" err="1" smtClean="0">
                <a:sym typeface="Wingdings" panose="05000000000000000000" pitchFamily="2" charset="2"/>
              </a:rPr>
              <a:t>vertex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de-DE" baseline="0" dirty="0" smtClean="0">
                <a:sym typeface="Wingdings" panose="05000000000000000000" pitchFamily="2" charset="2"/>
              </a:rPr>
              <a:t>1-face = </a:t>
            </a:r>
            <a:r>
              <a:rPr lang="de-DE" baseline="0" dirty="0" err="1" smtClean="0">
                <a:sym typeface="Wingdings" panose="05000000000000000000" pitchFamily="2" charset="2"/>
              </a:rPr>
              <a:t>edge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Face = </a:t>
            </a:r>
            <a:r>
              <a:rPr lang="de-DE" baseline="0" dirty="0" err="1" smtClean="0">
                <a:sym typeface="Wingdings" panose="05000000000000000000" pitchFamily="2" charset="2"/>
              </a:rPr>
              <a:t>Intersection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a </a:t>
            </a:r>
            <a:r>
              <a:rPr lang="de-DE" baseline="0" dirty="0" err="1" smtClean="0">
                <a:sym typeface="Wingdings" panose="05000000000000000000" pitchFamily="2" charset="2"/>
              </a:rPr>
              <a:t>polytop</a:t>
            </a:r>
            <a:r>
              <a:rPr lang="de-DE" baseline="0" dirty="0" smtClean="0">
                <a:sym typeface="Wingdings" panose="05000000000000000000" pitchFamily="2" charset="2"/>
              </a:rPr>
              <a:t> P </a:t>
            </a:r>
            <a:r>
              <a:rPr lang="de-DE" baseline="0" dirty="0" err="1" smtClean="0">
                <a:sym typeface="Wingdings" panose="05000000000000000000" pitchFamily="2" charset="2"/>
              </a:rPr>
              <a:t>with</a:t>
            </a:r>
            <a:r>
              <a:rPr lang="de-DE" baseline="0" dirty="0" smtClean="0">
                <a:sym typeface="Wingdings" panose="05000000000000000000" pitchFamily="2" charset="2"/>
              </a:rPr>
              <a:t> a </a:t>
            </a:r>
            <a:r>
              <a:rPr lang="de-DE" baseline="0" dirty="0" err="1" smtClean="0">
                <a:sym typeface="Wingdings" panose="05000000000000000000" pitchFamily="2" charset="2"/>
              </a:rPr>
              <a:t>supporting</a:t>
            </a:r>
            <a:r>
              <a:rPr lang="de-DE" baseline="0" dirty="0" smtClean="0">
                <a:sym typeface="Wingdings" panose="05000000000000000000" pitchFamily="2" charset="2"/>
              </a:rPr>
              <a:t> hyperplane</a:t>
            </a:r>
          </a:p>
          <a:p>
            <a:pPr marL="0" lvl="0" indent="0">
              <a:buFont typeface="Wingdings" panose="05000000000000000000" pitchFamily="2" charset="2"/>
              <a:buNone/>
            </a:pPr>
            <a:endParaRPr lang="de-DE" baseline="0" dirty="0" smtClean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933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Definition:</a:t>
            </a:r>
            <a:r>
              <a:rPr lang="de-DE" baseline="0" dirty="0" smtClean="0"/>
              <a:t>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err="1" smtClean="0"/>
              <a:t>smallest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endParaRPr lang="de-DE" baseline="0" dirty="0" smtClean="0"/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de-DE" baseline="0" dirty="0" err="1" smtClean="0"/>
              <a:t>more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precisely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intersection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endParaRPr lang="de-DE" baseline="0" dirty="0" smtClean="0"/>
          </a:p>
          <a:p>
            <a:r>
              <a:rPr lang="de-DE" baseline="0" dirty="0" smtClean="0">
                <a:sym typeface="Wingdings" panose="05000000000000000000" pitchFamily="2" charset="2"/>
              </a:rPr>
              <a:t> </a:t>
            </a:r>
            <a:r>
              <a:rPr lang="de-DE" baseline="0" dirty="0" err="1" smtClean="0">
                <a:sym typeface="Wingdings" panose="05000000000000000000" pitchFamily="2" charset="2"/>
              </a:rPr>
              <a:t>one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first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problems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studied</a:t>
            </a:r>
            <a:r>
              <a:rPr lang="de-DE" baseline="0" dirty="0" smtClean="0">
                <a:sym typeface="Wingdings" panose="05000000000000000000" pitchFamily="2" charset="2"/>
              </a:rPr>
              <a:t> in </a:t>
            </a:r>
            <a:r>
              <a:rPr lang="de-DE" baseline="0" dirty="0" err="1" smtClean="0">
                <a:sym typeface="Wingdings" panose="05000000000000000000" pitchFamily="2" charset="2"/>
              </a:rPr>
              <a:t>computational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geometry</a:t>
            </a:r>
            <a:r>
              <a:rPr lang="de-DE" baseline="0" dirty="0" smtClean="0">
                <a:sym typeface="Wingdings" panose="05000000000000000000" pitchFamily="2" charset="2"/>
              </a:rPr>
              <a:t> (2D)</a:t>
            </a:r>
            <a:endParaRPr lang="de-DE" baseline="0" dirty="0" smtClean="0"/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2558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 a </a:t>
            </a:r>
            <a:r>
              <a:rPr lang="de-DE" dirty="0" err="1" smtClean="0">
                <a:sym typeface="Wingdings" panose="05000000000000000000" pitchFamily="2" charset="2"/>
              </a:rPr>
              <a:t>subset</a:t>
            </a:r>
            <a:r>
              <a:rPr lang="de-DE" dirty="0" smtClean="0">
                <a:sym typeface="Wingdings" panose="05000000000000000000" pitchFamily="2" charset="2"/>
              </a:rPr>
              <a:t> S </a:t>
            </a:r>
            <a:r>
              <a:rPr lang="de-DE" dirty="0" err="1" smtClean="0">
                <a:sym typeface="Wingdings" panose="05000000000000000000" pitchFamily="2" charset="2"/>
              </a:rPr>
              <a:t>is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convex</a:t>
            </a:r>
            <a:r>
              <a:rPr lang="de-DE" dirty="0" smtClean="0">
                <a:sym typeface="Wingdings" panose="05000000000000000000" pitchFamily="2" charset="2"/>
              </a:rPr>
              <a:t>, </a:t>
            </a:r>
            <a:r>
              <a:rPr lang="de-DE" dirty="0" err="1" smtClean="0">
                <a:sym typeface="Wingdings" panose="05000000000000000000" pitchFamily="2" charset="2"/>
              </a:rPr>
              <a:t>if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for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any</a:t>
            </a:r>
            <a:r>
              <a:rPr lang="de-DE" dirty="0" smtClean="0">
                <a:sym typeface="Wingdings" panose="05000000000000000000" pitchFamily="2" charset="2"/>
              </a:rPr>
              <a:t> pair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p,q</a:t>
            </a:r>
            <a:r>
              <a:rPr lang="de-DE" baseline="0" dirty="0" smtClean="0">
                <a:sym typeface="Wingdings" panose="05000000000000000000" pitchFamily="2" charset="2"/>
              </a:rPr>
              <a:t> e S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line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pq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is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completly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conatined</a:t>
            </a:r>
            <a:r>
              <a:rPr lang="de-DE" baseline="0" dirty="0" smtClean="0">
                <a:sym typeface="Wingdings" panose="05000000000000000000" pitchFamily="2" charset="2"/>
              </a:rPr>
              <a:t> in S</a:t>
            </a:r>
          </a:p>
          <a:p>
            <a:endParaRPr lang="de-DE" dirty="0" smtClean="0"/>
          </a:p>
          <a:p>
            <a:r>
              <a:rPr lang="de-DE" dirty="0" smtClean="0"/>
              <a:t>CH(S)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smallest</a:t>
            </a:r>
            <a:r>
              <a:rPr lang="de-DE" dirty="0" smtClean="0"/>
              <a:t> </a:t>
            </a:r>
            <a:r>
              <a:rPr lang="de-DE" dirty="0" err="1" smtClean="0"/>
              <a:t>convex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,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contain</a:t>
            </a:r>
            <a:r>
              <a:rPr lang="de-DE" dirty="0" smtClean="0"/>
              <a:t> S</a:t>
            </a:r>
          </a:p>
          <a:p>
            <a:endParaRPr lang="de-DE" dirty="0" smtClean="0"/>
          </a:p>
          <a:p>
            <a:r>
              <a:rPr lang="de-DE" dirty="0" smtClean="0"/>
              <a:t>Properties</a:t>
            </a:r>
          </a:p>
          <a:p>
            <a:r>
              <a:rPr lang="de-DE" dirty="0" smtClean="0"/>
              <a:t>1) Line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connecting</a:t>
            </a:r>
            <a:r>
              <a:rPr lang="de-DE" baseline="0" dirty="0" smtClean="0"/>
              <a:t> 2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CH </a:t>
            </a:r>
            <a:r>
              <a:rPr lang="de-DE" baseline="0" dirty="0" err="1" smtClean="0"/>
              <a:t>doesnt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intersect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border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line</a:t>
            </a:r>
            <a:endParaRPr lang="de-DE" baseline="0" dirty="0" smtClean="0"/>
          </a:p>
          <a:p>
            <a:r>
              <a:rPr lang="de-DE" dirty="0" smtClean="0"/>
              <a:t>2)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left</a:t>
            </a:r>
            <a:r>
              <a:rPr lang="de-DE" dirty="0" smtClean="0"/>
              <a:t> </a:t>
            </a:r>
            <a:r>
              <a:rPr lang="de-DE" dirty="0" err="1" smtClean="0"/>
              <a:t>turns</a:t>
            </a:r>
            <a:r>
              <a:rPr lang="de-DE" baseline="0" dirty="0" smtClean="0"/>
              <a:t> (CCW)</a:t>
            </a:r>
          </a:p>
          <a:p>
            <a:r>
              <a:rPr lang="de-DE" baseline="0" dirty="0" smtClean="0"/>
              <a:t>3)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lie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left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</a:t>
            </a:r>
            <a:r>
              <a:rPr lang="de-DE" baseline="0" dirty="0" smtClean="0"/>
              <a:t> (CCW)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Represented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as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points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sorted</a:t>
            </a:r>
            <a:r>
              <a:rPr lang="de-DE" baseline="0" dirty="0" smtClean="0">
                <a:sym typeface="Wingdings" panose="05000000000000000000" pitchFamily="2" charset="2"/>
              </a:rPr>
              <a:t> in CW/CCW </a:t>
            </a:r>
            <a:r>
              <a:rPr lang="de-DE" baseline="0" dirty="0" err="1" smtClean="0">
                <a:sym typeface="Wingdings" panose="05000000000000000000" pitchFamily="2" charset="2"/>
              </a:rPr>
              <a:t>order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>
                <a:sym typeface="Wingdings" panose="05000000000000000000" pitchFamily="2" charset="2"/>
              </a:rPr>
              <a:t>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at </a:t>
            </a:r>
            <a:r>
              <a:rPr lang="de-DE" dirty="0" err="1" smtClean="0"/>
              <a:t>most</a:t>
            </a:r>
            <a:r>
              <a:rPr lang="de-DE" dirty="0" smtClean="0"/>
              <a:t> n </a:t>
            </a:r>
            <a:r>
              <a:rPr lang="de-DE" dirty="0" err="1" smtClean="0"/>
              <a:t>points</a:t>
            </a:r>
            <a:r>
              <a:rPr lang="de-DE" dirty="0" smtClean="0"/>
              <a:t> (in a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n </a:t>
            </a:r>
            <a:r>
              <a:rPr lang="de-DE" dirty="0" err="1" smtClean="0"/>
              <a:t>points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1221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1) Line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connecting</a:t>
            </a:r>
            <a:r>
              <a:rPr lang="de-DE" baseline="0" dirty="0" smtClean="0"/>
              <a:t> 2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CH </a:t>
            </a:r>
            <a:r>
              <a:rPr lang="de-DE" baseline="0" dirty="0" err="1" smtClean="0"/>
              <a:t>doesnt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intersect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border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line</a:t>
            </a:r>
            <a:endParaRPr lang="de-DE" baseline="0" dirty="0" smtClean="0"/>
          </a:p>
          <a:p>
            <a:r>
              <a:rPr lang="de-DE" dirty="0" smtClean="0"/>
              <a:t>2)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left</a:t>
            </a:r>
            <a:r>
              <a:rPr lang="de-DE" dirty="0" smtClean="0"/>
              <a:t> </a:t>
            </a:r>
            <a:r>
              <a:rPr lang="de-DE" dirty="0" err="1" smtClean="0"/>
              <a:t>turns</a:t>
            </a:r>
            <a:r>
              <a:rPr lang="de-DE" baseline="0" dirty="0" smtClean="0"/>
              <a:t> (CCW)</a:t>
            </a:r>
          </a:p>
          <a:p>
            <a:r>
              <a:rPr lang="de-DE" baseline="0" dirty="0" smtClean="0"/>
              <a:t>3)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lie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left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</a:t>
            </a:r>
            <a:r>
              <a:rPr lang="de-DE" baseline="0" dirty="0" smtClean="0"/>
              <a:t> (CCW)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-&gt; </a:t>
            </a:r>
            <a:r>
              <a:rPr lang="de-DE" dirty="0" err="1" smtClean="0"/>
              <a:t>has</a:t>
            </a:r>
            <a:r>
              <a:rPr lang="de-DE" dirty="0" smtClean="0"/>
              <a:t> at </a:t>
            </a:r>
            <a:r>
              <a:rPr lang="de-DE" dirty="0" err="1" smtClean="0"/>
              <a:t>most</a:t>
            </a:r>
            <a:r>
              <a:rPr lang="de-DE" dirty="0" smtClean="0"/>
              <a:t> n </a:t>
            </a:r>
            <a:r>
              <a:rPr lang="de-DE" dirty="0" err="1" smtClean="0"/>
              <a:t>points</a:t>
            </a:r>
            <a:r>
              <a:rPr lang="de-DE" dirty="0" smtClean="0"/>
              <a:t> (in a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n </a:t>
            </a:r>
            <a:r>
              <a:rPr lang="de-DE" dirty="0" err="1" smtClean="0"/>
              <a:t>points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6728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O(n log n)</a:t>
            </a:r>
            <a:r>
              <a:rPr lang="de-DE" baseline="0" noProof="0" dirty="0" smtClean="0">
                <a:sym typeface="Wingdings" panose="05000000000000000000" pitchFamily="2" charset="2"/>
              </a:rPr>
              <a:t> in time </a:t>
            </a:r>
            <a:r>
              <a:rPr lang="de-DE" i="1" baseline="0" noProof="0" dirty="0" smtClean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| O(n) in </a:t>
            </a:r>
            <a:r>
              <a:rPr lang="de-DE" i="1" baseline="0" noProof="0" dirty="0" err="1" smtClean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space</a:t>
            </a:r>
            <a:endParaRPr lang="de-DE" i="1" baseline="0" noProof="0" dirty="0" smtClean="0">
              <a:solidFill>
                <a:schemeClr val="bg1">
                  <a:lumMod val="65000"/>
                </a:schemeClr>
              </a:solidFill>
              <a:sym typeface="Wingdings" panose="05000000000000000000" pitchFamily="2" charset="2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i="0" baseline="0" noProof="0" dirty="0" smtClean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Optimal in worst case | not optimal  in average case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i="1" baseline="0" noProof="0" dirty="0" smtClean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Serial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i="1" baseline="0" noProof="0" dirty="0" smtClean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Not dynamic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8555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noProof="0" dirty="0" smtClean="0"/>
              <a:t>Naive Algorithm</a:t>
            </a:r>
            <a:r>
              <a:rPr lang="en-US" b="1" baseline="0" noProof="0" dirty="0" smtClean="0"/>
              <a:t> </a:t>
            </a:r>
            <a:r>
              <a:rPr lang="en-US" baseline="0" noProof="0" dirty="0" smtClean="0">
                <a:sym typeface="Wingdings" panose="05000000000000000000" pitchFamily="2" charset="2"/>
              </a:rPr>
              <a:t> iterate over all pos. Line segments, part of CH, if all points are to it’s left, CCW-Order | O(n³)</a:t>
            </a:r>
          </a:p>
          <a:p>
            <a:r>
              <a:rPr lang="en-US" b="1" baseline="0" noProof="0" dirty="0" smtClean="0">
                <a:sym typeface="Wingdings" panose="05000000000000000000" pitchFamily="2" charset="2"/>
              </a:rPr>
              <a:t>Graham Scan Algorithm </a:t>
            </a:r>
            <a:r>
              <a:rPr lang="en-US" b="0" baseline="0" noProof="0" dirty="0" smtClean="0">
                <a:sym typeface="Wingdings" panose="05000000000000000000" pitchFamily="2" charset="2"/>
              </a:rPr>
              <a:t> Example | O(n log n)</a:t>
            </a:r>
          </a:p>
          <a:p>
            <a:r>
              <a:rPr lang="en-US" b="1" baseline="0" noProof="0" dirty="0" smtClean="0">
                <a:sym typeface="Wingdings" panose="05000000000000000000" pitchFamily="2" charset="2"/>
              </a:rPr>
              <a:t>Monotone Chain Algorithm </a:t>
            </a:r>
            <a:r>
              <a:rPr lang="en-US" b="0" baseline="0" noProof="0" dirty="0" smtClean="0">
                <a:sym typeface="Wingdings" panose="05000000000000000000" pitchFamily="2" charset="2"/>
              </a:rPr>
              <a:t></a:t>
            </a:r>
            <a:r>
              <a:rPr lang="en-US" b="1" baseline="0" noProof="0" dirty="0" smtClean="0">
                <a:sym typeface="Wingdings" panose="05000000000000000000" pitchFamily="2" charset="2"/>
              </a:rPr>
              <a:t> </a:t>
            </a:r>
            <a:r>
              <a:rPr lang="en-US" b="0" baseline="0" noProof="0" dirty="0" smtClean="0">
                <a:sym typeface="Wingdings" panose="05000000000000000000" pitchFamily="2" charset="2"/>
              </a:rPr>
              <a:t>sorting points by one coordinate (e.g. x-coordinate)</a:t>
            </a:r>
          </a:p>
          <a:p>
            <a:r>
              <a:rPr lang="en-US" b="1" baseline="0" noProof="0" dirty="0" smtClean="0">
                <a:sym typeface="Wingdings" panose="05000000000000000000" pitchFamily="2" charset="2"/>
              </a:rPr>
              <a:t>Gift Wrapping Algorithm </a:t>
            </a:r>
            <a:r>
              <a:rPr lang="en-US" b="0" i="1" baseline="0" noProof="0" dirty="0" smtClean="0">
                <a:sym typeface="Wingdings" panose="05000000000000000000" pitchFamily="2" charset="2"/>
              </a:rPr>
              <a:t>(aka Jarvis March) </a:t>
            </a:r>
            <a:r>
              <a:rPr lang="en-US" b="0" baseline="0" noProof="0" dirty="0" smtClean="0">
                <a:sym typeface="Wingdings" panose="05000000000000000000" pitchFamily="2" charset="2"/>
              </a:rPr>
              <a:t> </a:t>
            </a:r>
            <a:r>
              <a:rPr lang="en-US" b="0" baseline="0" noProof="0" dirty="0" err="1" smtClean="0">
                <a:sym typeface="Wingdings" panose="05000000000000000000" pitchFamily="2" charset="2"/>
              </a:rPr>
              <a:t>Calc</a:t>
            </a:r>
            <a:r>
              <a:rPr lang="en-US" b="0" baseline="0" noProof="0" dirty="0" smtClean="0">
                <a:sym typeface="Wingdings" panose="05000000000000000000" pitchFamily="2" charset="2"/>
              </a:rPr>
              <a:t> one by one | O(</a:t>
            </a:r>
            <a:r>
              <a:rPr lang="en-US" b="0" baseline="0" noProof="0" dirty="0" err="1" smtClean="0">
                <a:sym typeface="Wingdings" panose="05000000000000000000" pitchFamily="2" charset="2"/>
              </a:rPr>
              <a:t>hn</a:t>
            </a:r>
            <a:r>
              <a:rPr lang="en-US" b="0" baseline="0" noProof="0" dirty="0" smtClean="0">
                <a:sym typeface="Wingdings" panose="05000000000000000000" pitchFamily="2" charset="2"/>
              </a:rPr>
              <a:t>) – h  number of CH facets</a:t>
            </a:r>
          </a:p>
          <a:p>
            <a:r>
              <a:rPr lang="en-US" b="1" baseline="0" noProof="0" dirty="0" smtClean="0">
                <a:sym typeface="Wingdings" panose="05000000000000000000" pitchFamily="2" charset="2"/>
              </a:rPr>
              <a:t>Divide &amp; Conquer Algorithm</a:t>
            </a:r>
            <a:r>
              <a:rPr lang="en-US" b="0" baseline="0" noProof="0" dirty="0" smtClean="0">
                <a:sym typeface="Wingdings" panose="05000000000000000000" pitchFamily="2" charset="2"/>
              </a:rPr>
              <a:t>  Split S into two Subsets, </a:t>
            </a:r>
            <a:r>
              <a:rPr lang="en-US" b="0" baseline="0" noProof="0" dirty="0" err="1" smtClean="0">
                <a:sym typeface="Wingdings" panose="05000000000000000000" pitchFamily="2" charset="2"/>
              </a:rPr>
              <a:t>calc</a:t>
            </a:r>
            <a:r>
              <a:rPr lang="en-US" b="0" baseline="0" noProof="0" dirty="0" smtClean="0">
                <a:sym typeface="Wingdings" panose="05000000000000000000" pitchFamily="2" charset="2"/>
              </a:rPr>
              <a:t> CH and Merge CH’s | O(n log n)</a:t>
            </a:r>
          </a:p>
          <a:p>
            <a:r>
              <a:rPr lang="en-US" b="1" baseline="0" noProof="0" dirty="0" smtClean="0">
                <a:sym typeface="Wingdings" panose="05000000000000000000" pitchFamily="2" charset="2"/>
              </a:rPr>
              <a:t>Incremental CH Algorithm </a:t>
            </a:r>
            <a:r>
              <a:rPr lang="en-US" b="0" baseline="0" noProof="0" dirty="0" smtClean="0">
                <a:sym typeface="Wingdings" panose="05000000000000000000" pitchFamily="2" charset="2"/>
              </a:rPr>
              <a:t> Start with initial CH, add points one by one (if inside or on border ignore, only add if outside)</a:t>
            </a:r>
          </a:p>
          <a:p>
            <a:r>
              <a:rPr lang="en-US" b="1" baseline="0" noProof="0" dirty="0" smtClean="0">
                <a:sym typeface="Wingdings" panose="05000000000000000000" pitchFamily="2" charset="2"/>
              </a:rPr>
              <a:t>Quick Hull Algorithm </a:t>
            </a:r>
            <a:r>
              <a:rPr lang="en-US" b="0" baseline="0" noProof="0" dirty="0" smtClean="0">
                <a:sym typeface="Wingdings" panose="05000000000000000000" pitchFamily="2" charset="2"/>
              </a:rPr>
              <a:t> (similar to Quick Sort) find pivot, split points along the pivot, recursively process each side | O(n log n) expected time ; O(n²) worst case</a:t>
            </a:r>
            <a:endParaRPr lang="en-US" b="1" baseline="0" noProof="0" dirty="0" smtClean="0">
              <a:sym typeface="Wingdings" panose="05000000000000000000" pitchFamily="2" charset="2"/>
            </a:endParaRPr>
          </a:p>
          <a:p>
            <a:endParaRPr lang="en-US" b="1" baseline="0" noProof="0" dirty="0" smtClean="0">
              <a:sym typeface="Wingdings" panose="05000000000000000000" pitchFamily="2" charset="2"/>
            </a:endParaRPr>
          </a:p>
          <a:p>
            <a:r>
              <a:rPr lang="en-US" baseline="0" noProof="0" dirty="0" smtClean="0">
                <a:sym typeface="Wingdings" panose="05000000000000000000" pitchFamily="2" charset="2"/>
              </a:rPr>
              <a:t>Chan -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766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658D8-0E56-4A56-B246-C5B9B553C210}" type="datetime1">
              <a:rPr lang="de-DE" smtClean="0"/>
              <a:t>17.11.2018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913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2B329-CD76-40AD-B100-E6F786EF5F43}" type="datetime1">
              <a:rPr lang="de-DE" smtClean="0"/>
              <a:t>17.11.2018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4657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9ABF7-539A-459A-B492-BD3F049D34EF}" type="datetime1">
              <a:rPr lang="de-DE" smtClean="0"/>
              <a:t>17.11.2018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6012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1680F-2B5D-463D-85E5-B0EA87AAA689}" type="datetime1">
              <a:rPr lang="de-DE" smtClean="0"/>
              <a:t>17.11.2018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4537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EE8D-4409-4B11-976E-155B7E722999}" type="datetime1">
              <a:rPr lang="de-DE" smtClean="0"/>
              <a:t>17.11.2018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297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5096C-B10A-42DE-BAE9-4398D61B451A}" type="datetime1">
              <a:rPr lang="de-DE" smtClean="0"/>
              <a:t>17.11.2018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98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0923C-E3A3-4F5D-A70E-1A5769ACFDAE}" type="datetime1">
              <a:rPr lang="de-DE" smtClean="0"/>
              <a:t>17.11.2018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1563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579AD-0733-4451-A505-532C2029F02B}" type="datetime1">
              <a:rPr lang="de-DE" smtClean="0"/>
              <a:t>17.11.2018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7625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4B440-DE05-4C04-8B43-3AAD7E0A49F5}" type="datetime1">
              <a:rPr lang="de-DE" smtClean="0"/>
              <a:t>17.11.2018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5081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B646FB3-2765-438E-98C2-06A0F41AB6FD}" type="datetime1">
              <a:rPr lang="de-DE" smtClean="0"/>
              <a:t>17.11.2018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9082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BE72-DA54-49C3-9B7D-A2F49B566BD4}" type="datetime1">
              <a:rPr lang="de-DE" smtClean="0"/>
              <a:t>17.11.2018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511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0191" y="6459785"/>
            <a:ext cx="17828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D3B4A8E-D891-4AA2-8E3F-4A4A883433CA}" type="datetime1">
              <a:rPr lang="de-DE" smtClean="0"/>
              <a:t>17.11.2018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280" y="644683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944E61AC-78EB-4D37-B26D-29FAC442935B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275" y="6022765"/>
            <a:ext cx="1625936" cy="54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7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1.jpg"/><Relationship Id="rId3" Type="http://schemas.openxmlformats.org/officeDocument/2006/relationships/image" Target="../media/image3.gif"/><Relationship Id="rId7" Type="http://schemas.openxmlformats.org/officeDocument/2006/relationships/image" Target="../media/image6.pn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11" Type="http://schemas.openxmlformats.org/officeDocument/2006/relationships/image" Target="../media/image9.png"/><Relationship Id="rId5" Type="http://schemas.openxmlformats.org/officeDocument/2006/relationships/image" Target="../media/image4.jp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gif"/><Relationship Id="rId9" Type="http://schemas.openxmlformats.org/officeDocument/2006/relationships/image" Target="../media/image7.png"/><Relationship Id="rId14" Type="http://schemas.openxmlformats.org/officeDocument/2006/relationships/image" Target="../media/image1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idefx.com/community/h17-launch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ggraph.org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kesen.realtimerendering.com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gal.org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CGAL/cgal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defx.com/community/h17-launch/" TargetMode="External"/><Relationship Id="rId2" Type="http://schemas.openxmlformats.org/officeDocument/2006/relationships/hyperlink" Target="http://www.cs.ucr.edu/~eldawy/18SCS133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techterms.com/definition/rendering" TargetMode="External"/><Relationship Id="rId3" Type="http://schemas.openxmlformats.org/officeDocument/2006/relationships/hyperlink" Target="https://gisgeography.com/what-gis-geographic-information-systems/" TargetMode="External"/><Relationship Id="rId7" Type="http://schemas.openxmlformats.org/officeDocument/2006/relationships/hyperlink" Target="http://www.zbrushcentral.com/printthread.php?t=168180&amp;pp=15&amp;page=16" TargetMode="External"/><Relationship Id="rId2" Type="http://schemas.openxmlformats.org/officeDocument/2006/relationships/hyperlink" Target="https://www.techiexpert.com/future-proof-clients-portfolios-robotics-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bronline.com/what-is/what-is-a-database-4917209/" TargetMode="External"/><Relationship Id="rId11" Type="http://schemas.openxmlformats.org/officeDocument/2006/relationships/hyperlink" Target="https://commons.wikimedia.org/wiki/File:Truncated_cuboctahedron,_ball-and-stick,_triangles.png" TargetMode="External"/><Relationship Id="rId5" Type="http://schemas.openxmlformats.org/officeDocument/2006/relationships/hyperlink" Target="https://ocw.mit.edu/courses/mechanical-engineering/2-158j-computational-geometry-spring-2003/" TargetMode="External"/><Relationship Id="rId10" Type="http://schemas.openxmlformats.org/officeDocument/2006/relationships/hyperlink" Target="https://upload.wikimedia.org/wikipedia/commons/0/02/Icosidodecahedron.png" TargetMode="External"/><Relationship Id="rId4" Type="http://schemas.openxmlformats.org/officeDocument/2006/relationships/hyperlink" Target="http://www.imperial.ac.uk/continuing-professional-development/short-courses/eng/electrical/cmos/" TargetMode="External"/><Relationship Id="rId9" Type="http://schemas.openxmlformats.org/officeDocument/2006/relationships/hyperlink" Target="http://diskhkme.blogspot.com/2015/10/convex-hull-algorithm-in-unity-2-3d.html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4FC5rxEqGk" TargetMode="External"/><Relationship Id="rId2" Type="http://schemas.openxmlformats.org/officeDocument/2006/relationships/hyperlink" Target="http://www.cgrecord.net/2016/02/deadpool-vfx-breakdown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idefx.com/company/press/" TargetMode="External"/><Relationship Id="rId4" Type="http://schemas.openxmlformats.org/officeDocument/2006/relationships/hyperlink" Target="https://www.slideshare.net/oiotoxt/collision-detection-ooxv0p2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1AF603-93DC-43AF-99FE-1A96638EB4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smtClean="0"/>
              <a:t>Computational Geometry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6600" dirty="0" smtClean="0"/>
              <a:t>Convex Hull in 3-Space</a:t>
            </a:r>
            <a:endParaRPr lang="en-US" sz="66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5006A4-6438-4E3A-94F2-51C78A7137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Jonas Sorgenfrei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662" y="149008"/>
            <a:ext cx="3763986" cy="126093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7"/>
          <a:stretch/>
        </p:blipFill>
        <p:spPr>
          <a:xfrm>
            <a:off x="8534436" y="1796200"/>
            <a:ext cx="2655638" cy="26269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12568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- </a:t>
            </a:r>
            <a:r>
              <a:rPr lang="en-US" dirty="0"/>
              <a:t>Algorithms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smtClean="0"/>
              <a:t>Pseudo Code – Graham Scan </a:t>
            </a:r>
            <a:r>
              <a:rPr lang="en-US" b="1" dirty="0" smtClean="0"/>
              <a:t>Algorithm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Select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point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minimum</a:t>
            </a:r>
            <a:r>
              <a:rPr lang="de-DE" dirty="0" smtClean="0"/>
              <a:t> y </a:t>
            </a:r>
            <a:r>
              <a:rPr lang="de-DE" dirty="0" err="1" smtClean="0"/>
              <a:t>and</a:t>
            </a:r>
            <a:r>
              <a:rPr lang="de-DE" dirty="0" smtClean="0"/>
              <a:t> Swap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point</a:t>
            </a:r>
            <a:r>
              <a:rPr lang="de-DE" dirty="0" smtClean="0"/>
              <a:t> at [0]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Sort</a:t>
            </a:r>
            <a:r>
              <a:rPr lang="de-DE" dirty="0" smtClean="0"/>
              <a:t> all </a:t>
            </a:r>
            <a:r>
              <a:rPr lang="de-DE" dirty="0" err="1" smtClean="0"/>
              <a:t>points</a:t>
            </a:r>
            <a:r>
              <a:rPr lang="de-DE" dirty="0" smtClean="0"/>
              <a:t> in CCW </a:t>
            </a:r>
            <a:r>
              <a:rPr lang="de-DE" dirty="0" err="1" smtClean="0"/>
              <a:t>order</a:t>
            </a:r>
            <a:r>
              <a:rPr lang="de-DE" dirty="0" smtClean="0"/>
              <a:t> {p</a:t>
            </a:r>
            <a:r>
              <a:rPr lang="de-DE" baseline="-25000" dirty="0" smtClean="0"/>
              <a:t>0</a:t>
            </a:r>
            <a:r>
              <a:rPr lang="de-DE" dirty="0" smtClean="0"/>
              <a:t>, p</a:t>
            </a:r>
            <a:r>
              <a:rPr lang="de-DE" baseline="-25000" dirty="0" smtClean="0"/>
              <a:t>1</a:t>
            </a:r>
            <a:r>
              <a:rPr lang="de-DE" dirty="0" smtClean="0"/>
              <a:t>, …, </a:t>
            </a:r>
            <a:r>
              <a:rPr lang="de-DE" dirty="0" err="1" smtClean="0"/>
              <a:t>p</a:t>
            </a:r>
            <a:r>
              <a:rPr lang="de-DE" baseline="-25000" dirty="0" err="1" smtClean="0"/>
              <a:t>n</a:t>
            </a:r>
            <a:r>
              <a:rPr lang="de-DE" dirty="0" smtClean="0"/>
              <a:t>}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S = {p</a:t>
            </a:r>
            <a:r>
              <a:rPr lang="de-DE" baseline="-25000" dirty="0" smtClean="0"/>
              <a:t>0</a:t>
            </a:r>
            <a:r>
              <a:rPr lang="de-DE" dirty="0" smtClean="0"/>
              <a:t>,p</a:t>
            </a:r>
            <a:r>
              <a:rPr lang="de-DE" baseline="-25000" dirty="0" smtClean="0"/>
              <a:t>1</a:t>
            </a:r>
            <a:r>
              <a:rPr lang="de-DE" dirty="0" smtClean="0"/>
              <a:t>,p</a:t>
            </a:r>
            <a:r>
              <a:rPr lang="de-DE" baseline="-25000" dirty="0" smtClean="0"/>
              <a:t>2</a:t>
            </a:r>
            <a:r>
              <a:rPr lang="de-DE" dirty="0" smtClean="0"/>
              <a:t>}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for</a:t>
            </a:r>
            <a:r>
              <a:rPr lang="de-DE" dirty="0" smtClean="0"/>
              <a:t> i = 3 </a:t>
            </a:r>
            <a:r>
              <a:rPr lang="de-DE" dirty="0" err="1" smtClean="0"/>
              <a:t>to</a:t>
            </a:r>
            <a:r>
              <a:rPr lang="de-DE" dirty="0" smtClean="0"/>
              <a:t> 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 smtClean="0"/>
              <a:t>While</a:t>
            </a:r>
            <a:r>
              <a:rPr lang="de-DE" dirty="0" smtClean="0"/>
              <a:t> |S| &gt; 2 &amp;&amp; </a:t>
            </a:r>
            <a:r>
              <a:rPr lang="de-DE" dirty="0" err="1" smtClean="0"/>
              <a:t>p</a:t>
            </a:r>
            <a:r>
              <a:rPr lang="de-DE" baseline="-25000" dirty="0" err="1" smtClean="0"/>
              <a:t>i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right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S</a:t>
            </a:r>
            <a:r>
              <a:rPr lang="de-DE" baseline="-25000" dirty="0" smtClean="0"/>
              <a:t>-2</a:t>
            </a:r>
            <a:r>
              <a:rPr lang="de-DE" dirty="0" smtClean="0"/>
              <a:t>,S</a:t>
            </a:r>
            <a:r>
              <a:rPr lang="de-DE" baseline="-25000" dirty="0" smtClean="0"/>
              <a:t>-1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 smtClean="0"/>
              <a:t>S.pop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 smtClean="0"/>
              <a:t>S.push</a:t>
            </a:r>
            <a:r>
              <a:rPr lang="de-DE" dirty="0" smtClean="0"/>
              <a:t>(</a:t>
            </a:r>
            <a:r>
              <a:rPr lang="de-DE" dirty="0" err="1" smtClean="0"/>
              <a:t>p</a:t>
            </a:r>
            <a:r>
              <a:rPr lang="de-DE" baseline="-25000" dirty="0" err="1" smtClean="0"/>
              <a:t>i</a:t>
            </a:r>
            <a:r>
              <a:rPr lang="de-DE" dirty="0" smtClean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35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</a:t>
            </a:r>
            <a:r>
              <a:rPr lang="de-DE" dirty="0" smtClean="0"/>
              <a:t>– </a:t>
            </a:r>
            <a:r>
              <a:rPr lang="en-US" dirty="0" smtClean="0"/>
              <a:t>Algorithms 	DEMO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11</a:t>
            </a:fld>
            <a:endParaRPr lang="de-DE"/>
          </a:p>
        </p:txBody>
      </p:sp>
      <p:sp>
        <p:nvSpPr>
          <p:cNvPr id="5" name="Interaktive Schaltfläche: Nächste(r) oder Weiter 4">
            <a:hlinkClick r:id="" action="ppaction://noaction" highlightClick="1"/>
          </p:cNvPr>
          <p:cNvSpPr/>
          <p:nvPr/>
        </p:nvSpPr>
        <p:spPr>
          <a:xfrm>
            <a:off x="4796725" y="2944678"/>
            <a:ext cx="2960177" cy="1883044"/>
          </a:xfrm>
          <a:prstGeom prst="actionButtonForwardNex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696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</a:t>
            </a:r>
            <a:r>
              <a:rPr lang="de-DE" dirty="0" err="1" smtClean="0"/>
              <a:t>Algorithms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Naive Convex Hull Algorithm</a:t>
            </a:r>
            <a:r>
              <a:rPr lang="en-US" dirty="0" smtClean="0"/>
              <a:t>		</a:t>
            </a:r>
          </a:p>
          <a:p>
            <a:r>
              <a:rPr lang="en-US" b="1" dirty="0" smtClean="0"/>
              <a:t>Graham Scan Algorithm</a:t>
            </a:r>
          </a:p>
          <a:p>
            <a:r>
              <a:rPr lang="en-US" dirty="0" smtClean="0"/>
              <a:t>Monotone Chain Algorithm</a:t>
            </a:r>
          </a:p>
          <a:p>
            <a:r>
              <a:rPr lang="en-US" dirty="0" smtClean="0"/>
              <a:t>Gift Wrapping Algorithm</a:t>
            </a:r>
          </a:p>
          <a:p>
            <a:r>
              <a:rPr lang="en-US" dirty="0" smtClean="0"/>
              <a:t>Divide &amp; Conquer Convex Hull Algorithm</a:t>
            </a:r>
          </a:p>
          <a:p>
            <a:r>
              <a:rPr lang="en-US" dirty="0" smtClean="0"/>
              <a:t>Incremental Convex Hull Algorithm</a:t>
            </a:r>
          </a:p>
          <a:p>
            <a:r>
              <a:rPr lang="en-US" dirty="0" smtClean="0"/>
              <a:t>Quick Hull Algorithm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12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732" y="2418737"/>
            <a:ext cx="2600632" cy="260063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732" y="2418737"/>
            <a:ext cx="2733214" cy="273321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159" y="2443164"/>
            <a:ext cx="2708787" cy="270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59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3D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1" y="1845734"/>
            <a:ext cx="4703752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polyhedron containing points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for every facet of CH(P)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all other points of P lie in only one half space(back side)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13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6" t="8959" r="10746" b="10534"/>
          <a:stretch/>
        </p:blipFill>
        <p:spPr>
          <a:xfrm>
            <a:off x="1160208" y="3480074"/>
            <a:ext cx="2526890" cy="2497394"/>
          </a:xfrm>
          <a:prstGeom prst="rect">
            <a:avLst/>
          </a:prstGeom>
        </p:spPr>
      </p:pic>
      <p:pic>
        <p:nvPicPr>
          <p:cNvPr id="9" name="Grafik 8" descr="Bildschirmausschnitt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636" y="2097000"/>
            <a:ext cx="4750044" cy="3772094"/>
          </a:xfrm>
          <a:prstGeom prst="rect">
            <a:avLst/>
          </a:prstGeom>
        </p:spPr>
      </p:pic>
      <p:sp>
        <p:nvSpPr>
          <p:cNvPr id="10" name="Gleichschenkliges Dreieck 9"/>
          <p:cNvSpPr/>
          <p:nvPr/>
        </p:nvSpPr>
        <p:spPr>
          <a:xfrm>
            <a:off x="4012545" y="4115128"/>
            <a:ext cx="2113935" cy="1808153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Gebogener Pfeil 10"/>
          <p:cNvSpPr/>
          <p:nvPr/>
        </p:nvSpPr>
        <p:spPr>
          <a:xfrm rot="6256382" flipH="1">
            <a:off x="4574891" y="4848870"/>
            <a:ext cx="989242" cy="1041674"/>
          </a:xfrm>
          <a:prstGeom prst="circularArrow">
            <a:avLst>
              <a:gd name="adj1" fmla="val 2293"/>
              <a:gd name="adj2" fmla="val 1350414"/>
              <a:gd name="adj3" fmla="val 18397623"/>
              <a:gd name="adj4" fmla="val 4962751"/>
              <a:gd name="adj5" fmla="val 1265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4012545" y="5909592"/>
            <a:ext cx="2365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Frontface – CCW-Order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13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3D - </a:t>
            </a:r>
            <a:r>
              <a:rPr lang="de-DE" dirty="0" err="1" smtClean="0"/>
              <a:t>Complexity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552217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/>
              <a:t>c</a:t>
            </a:r>
            <a:r>
              <a:rPr lang="en-US" dirty="0" smtClean="0"/>
              <a:t>onvex 3-polytop (polyhedron)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number of edges can be higher than the number of vertices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/>
              <a:t> </a:t>
            </a:r>
            <a:r>
              <a:rPr lang="en-US" dirty="0" smtClean="0"/>
              <a:t>facet =</a:t>
            </a:r>
            <a:r>
              <a:rPr lang="en-US" b="1" dirty="0" smtClean="0"/>
              <a:t> </a:t>
            </a:r>
            <a:r>
              <a:rPr lang="en-US" dirty="0" smtClean="0"/>
              <a:t>convex polygon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14</a:t>
            </a:fld>
            <a:endParaRPr lang="de-DE"/>
          </a:p>
        </p:txBody>
      </p:sp>
      <p:cxnSp>
        <p:nvCxnSpPr>
          <p:cNvPr id="6" name="Gerader Verbinder 5"/>
          <p:cNvCxnSpPr/>
          <p:nvPr/>
        </p:nvCxnSpPr>
        <p:spPr>
          <a:xfrm>
            <a:off x="9378901" y="3871022"/>
            <a:ext cx="0" cy="8341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Gerader Verbinder 6"/>
          <p:cNvCxnSpPr/>
          <p:nvPr/>
        </p:nvCxnSpPr>
        <p:spPr>
          <a:xfrm flipH="1">
            <a:off x="10215900" y="3871022"/>
            <a:ext cx="1200" cy="8341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Gerader Verbinder 7"/>
          <p:cNvCxnSpPr/>
          <p:nvPr/>
        </p:nvCxnSpPr>
        <p:spPr>
          <a:xfrm flipH="1">
            <a:off x="9378901" y="3871022"/>
            <a:ext cx="838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>
            <a:off x="9370879" y="4705211"/>
            <a:ext cx="8462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 flipV="1">
            <a:off x="10215900" y="4376594"/>
            <a:ext cx="437758" cy="328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 flipV="1">
            <a:off x="10215900" y="3542405"/>
            <a:ext cx="437758" cy="328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 flipV="1">
            <a:off x="9378901" y="3542403"/>
            <a:ext cx="437758" cy="328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 flipH="1">
            <a:off x="9816659" y="3542403"/>
            <a:ext cx="838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 flipH="1">
            <a:off x="10653657" y="3541821"/>
            <a:ext cx="1200" cy="8341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/>
        </p:nvCxnSpPr>
        <p:spPr>
          <a:xfrm flipV="1">
            <a:off x="9378901" y="4376010"/>
            <a:ext cx="437758" cy="328618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/>
        </p:nvCxnSpPr>
        <p:spPr>
          <a:xfrm flipH="1">
            <a:off x="9817471" y="4376010"/>
            <a:ext cx="83820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r Verbinder 16"/>
          <p:cNvCxnSpPr/>
          <p:nvPr/>
        </p:nvCxnSpPr>
        <p:spPr>
          <a:xfrm>
            <a:off x="9817471" y="3541820"/>
            <a:ext cx="0" cy="834189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 flipV="1">
            <a:off x="9378901" y="4504148"/>
            <a:ext cx="0" cy="20048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/>
          <p:nvPr/>
        </p:nvCxnSpPr>
        <p:spPr>
          <a:xfrm rot="5400000" flipV="1">
            <a:off x="9471119" y="4604388"/>
            <a:ext cx="0" cy="2004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/>
          <p:nvPr/>
        </p:nvCxnSpPr>
        <p:spPr>
          <a:xfrm flipV="1">
            <a:off x="9381511" y="4604388"/>
            <a:ext cx="144788" cy="9965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/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647" y="3520935"/>
            <a:ext cx="2348159" cy="2348159"/>
          </a:xfrm>
          <a:prstGeom prst="rect">
            <a:avLst/>
          </a:prstGeom>
        </p:spPr>
      </p:pic>
      <p:sp>
        <p:nvSpPr>
          <p:cNvPr id="21" name="Rechteck 20"/>
          <p:cNvSpPr/>
          <p:nvPr/>
        </p:nvSpPr>
        <p:spPr>
          <a:xfrm>
            <a:off x="3996647" y="5869094"/>
            <a:ext cx="1969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Icosidodecahedron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790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3D - </a:t>
            </a:r>
            <a:r>
              <a:rPr lang="de-DE" dirty="0" err="1" smtClean="0"/>
              <a:t>Complexity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 smtClean="0"/>
                  <a:t>Let P be a convex polytope with n vertices. 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 smtClean="0"/>
                  <a:t>The number of edges of P is at most </a:t>
                </a:r>
                <a:r>
                  <a:rPr lang="en-US" i="1" dirty="0" smtClean="0"/>
                  <a:t>3n – 6</a:t>
                </a:r>
                <a:r>
                  <a:rPr lang="en-US" dirty="0" smtClean="0"/>
                  <a:t>, and the number of facets of P is at most </a:t>
                </a:r>
                <a:r>
                  <a:rPr lang="en-US" i="1" dirty="0" smtClean="0"/>
                  <a:t>2n - 4 </a:t>
                </a:r>
                <a:endParaRPr lang="en-US" i="1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dirty="0" smtClean="0"/>
                  <a:t>Euler‘s formula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smtClean="0"/>
                  <a:t>		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–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𝑛𝑒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𝑛𝑓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= 2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 smtClean="0"/>
                  <a:t>n</a:t>
                </a:r>
                <a:r>
                  <a:rPr lang="en-US" sz="1600" baseline="-25000" dirty="0" smtClean="0"/>
                  <a:t>e </a:t>
                </a:r>
                <a:r>
                  <a:rPr lang="en-US" sz="1600" dirty="0" smtClean="0"/>
                  <a:t>– arcs count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 err="1" smtClean="0"/>
                  <a:t>n</a:t>
                </a:r>
                <a:r>
                  <a:rPr lang="en-US" sz="1600" baseline="-25000" dirty="0" err="1" smtClean="0"/>
                  <a:t>f</a:t>
                </a:r>
                <a:r>
                  <a:rPr lang="en-US" sz="1600" dirty="0" smtClean="0"/>
                  <a:t> – faces count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smtClean="0"/>
                  <a:t>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 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 ≤2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−4 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−6 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2" t="-9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15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/>
          <a:srcRect l="16954" t="1885" r="8154" b="6100"/>
          <a:stretch/>
        </p:blipFill>
        <p:spPr>
          <a:xfrm>
            <a:off x="6893960" y="3363531"/>
            <a:ext cx="4140486" cy="1994634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6893960" y="5315948"/>
            <a:ext cx="350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Cube </a:t>
            </a:r>
            <a:r>
              <a:rPr lang="de-DE" dirty="0" err="1" smtClean="0"/>
              <a:t>interpreted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 </a:t>
            </a:r>
            <a:r>
              <a:rPr lang="de-DE" dirty="0" err="1" smtClean="0"/>
              <a:t>planar</a:t>
            </a:r>
            <a:r>
              <a:rPr lang="de-DE" dirty="0" smtClean="0"/>
              <a:t> graph.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792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3D - </a:t>
            </a:r>
            <a:r>
              <a:rPr lang="de-DE" dirty="0" err="1" smtClean="0"/>
              <a:t>Complexity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The complexity of the convex hull of a set of n points in three dimensional space is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b="1" dirty="0"/>
          </a:p>
          <a:p>
            <a:pPr marL="201168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O(n</a:t>
            </a:r>
            <a:r>
              <a:rPr lang="en-US" b="1" dirty="0" smtClean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467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3D - </a:t>
            </a:r>
            <a:r>
              <a:rPr lang="de-DE" dirty="0" err="1" smtClean="0"/>
              <a:t>Computation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2 main problems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finding extreme points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finding connectivity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Saving CH in a Data Structure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Saving Points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Saving Facets (Connection of points)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17</a:t>
            </a:fld>
            <a:endParaRPr lang="de-DE"/>
          </a:p>
        </p:txBody>
      </p:sp>
      <p:sp>
        <p:nvSpPr>
          <p:cNvPr id="7" name="Ellipse 6"/>
          <p:cNvSpPr/>
          <p:nvPr/>
        </p:nvSpPr>
        <p:spPr>
          <a:xfrm>
            <a:off x="8429946" y="3241496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/>
          <p:cNvSpPr/>
          <p:nvPr/>
        </p:nvSpPr>
        <p:spPr>
          <a:xfrm>
            <a:off x="8608032" y="2577100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/>
        </p:nvSpPr>
        <p:spPr>
          <a:xfrm>
            <a:off x="9216705" y="3285161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/>
          <p:cNvSpPr/>
          <p:nvPr/>
        </p:nvSpPr>
        <p:spPr>
          <a:xfrm>
            <a:off x="8263847" y="2479496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8511284" y="2389083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/>
          <p:cNvSpPr/>
          <p:nvPr/>
        </p:nvSpPr>
        <p:spPr>
          <a:xfrm>
            <a:off x="9162765" y="2335144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9869970" y="2366481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7774042" y="2990977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/>
          <p:cNvSpPr/>
          <p:nvPr/>
        </p:nvSpPr>
        <p:spPr>
          <a:xfrm>
            <a:off x="8033079" y="2883099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7573695" y="362797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/>
          <p:cNvSpPr/>
          <p:nvPr/>
        </p:nvSpPr>
        <p:spPr>
          <a:xfrm>
            <a:off x="8209907" y="329543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/>
        </p:nvSpPr>
        <p:spPr>
          <a:xfrm>
            <a:off x="8823325" y="3231222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/>
        </p:nvSpPr>
        <p:spPr>
          <a:xfrm>
            <a:off x="9318592" y="2781897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/>
        </p:nvSpPr>
        <p:spPr>
          <a:xfrm>
            <a:off x="9977849" y="2806747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/>
        </p:nvSpPr>
        <p:spPr>
          <a:xfrm>
            <a:off x="10770742" y="2990977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/>
        </p:nvSpPr>
        <p:spPr>
          <a:xfrm>
            <a:off x="10611492" y="3133618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/>
        </p:nvSpPr>
        <p:spPr>
          <a:xfrm>
            <a:off x="10868347" y="3431243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/>
        </p:nvSpPr>
        <p:spPr>
          <a:xfrm>
            <a:off x="10462517" y="380347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/>
        </p:nvSpPr>
        <p:spPr>
          <a:xfrm>
            <a:off x="8220180" y="3961706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/>
        </p:nvSpPr>
        <p:spPr>
          <a:xfrm>
            <a:off x="7908934" y="3764947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/>
          <p:cNvSpPr/>
          <p:nvPr/>
        </p:nvSpPr>
        <p:spPr>
          <a:xfrm>
            <a:off x="7606231" y="4369941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/>
          <p:cNvSpPr/>
          <p:nvPr/>
        </p:nvSpPr>
        <p:spPr>
          <a:xfrm>
            <a:off x="8839593" y="3895616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/>
          <p:cNvSpPr/>
          <p:nvPr/>
        </p:nvSpPr>
        <p:spPr>
          <a:xfrm>
            <a:off x="10462517" y="4010508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/>
          <p:cNvSpPr/>
          <p:nvPr/>
        </p:nvSpPr>
        <p:spPr>
          <a:xfrm>
            <a:off x="10824681" y="4142863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/>
          <p:cNvSpPr/>
          <p:nvPr/>
        </p:nvSpPr>
        <p:spPr>
          <a:xfrm>
            <a:off x="9318591" y="4392200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/>
          <p:cNvSpPr/>
          <p:nvPr/>
        </p:nvSpPr>
        <p:spPr>
          <a:xfrm>
            <a:off x="9961583" y="4446671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/>
          <p:cNvSpPr/>
          <p:nvPr/>
        </p:nvSpPr>
        <p:spPr>
          <a:xfrm>
            <a:off x="10462516" y="4573262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/>
          <p:cNvSpPr/>
          <p:nvPr/>
        </p:nvSpPr>
        <p:spPr>
          <a:xfrm>
            <a:off x="9762091" y="4681140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/>
        </p:nvSpPr>
        <p:spPr>
          <a:xfrm>
            <a:off x="8065615" y="456812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/>
          <p:cNvSpPr/>
          <p:nvPr/>
        </p:nvSpPr>
        <p:spPr>
          <a:xfrm>
            <a:off x="7908934" y="4550609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/>
          <p:cNvSpPr/>
          <p:nvPr/>
        </p:nvSpPr>
        <p:spPr>
          <a:xfrm>
            <a:off x="7801055" y="4766861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/>
          <p:cNvSpPr/>
          <p:nvPr/>
        </p:nvSpPr>
        <p:spPr>
          <a:xfrm>
            <a:off x="9162765" y="5005226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/>
          <p:cNvSpPr/>
          <p:nvPr/>
        </p:nvSpPr>
        <p:spPr>
          <a:xfrm>
            <a:off x="9843430" y="5064206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/>
          <p:cNvSpPr/>
          <p:nvPr/>
        </p:nvSpPr>
        <p:spPr>
          <a:xfrm>
            <a:off x="10214224" y="523639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/>
        </p:nvSpPr>
        <p:spPr>
          <a:xfrm>
            <a:off x="10724508" y="4789018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Ellipse 43"/>
          <p:cNvSpPr/>
          <p:nvPr/>
        </p:nvSpPr>
        <p:spPr>
          <a:xfrm>
            <a:off x="8565223" y="508979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/>
          <p:cNvSpPr/>
          <p:nvPr/>
        </p:nvSpPr>
        <p:spPr>
          <a:xfrm>
            <a:off x="8457344" y="5128419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/>
          <p:cNvSpPr/>
          <p:nvPr/>
        </p:nvSpPr>
        <p:spPr>
          <a:xfrm>
            <a:off x="8317786" y="5314644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/>
          <p:cNvSpPr/>
          <p:nvPr/>
        </p:nvSpPr>
        <p:spPr>
          <a:xfrm>
            <a:off x="8636285" y="5493249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/>
        </p:nvSpPr>
        <p:spPr>
          <a:xfrm>
            <a:off x="9377667" y="5561224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/>
          <p:cNvSpPr/>
          <p:nvPr/>
        </p:nvSpPr>
        <p:spPr>
          <a:xfrm>
            <a:off x="10050694" y="5448209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/>
        </p:nvSpPr>
        <p:spPr>
          <a:xfrm>
            <a:off x="10468509" y="3318228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/>
          <p:cNvSpPr/>
          <p:nvPr/>
        </p:nvSpPr>
        <p:spPr>
          <a:xfrm>
            <a:off x="9372530" y="260073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/>
        </p:nvSpPr>
        <p:spPr>
          <a:xfrm>
            <a:off x="9762091" y="387282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/>
        </p:nvSpPr>
        <p:spPr>
          <a:xfrm>
            <a:off x="9216704" y="5172084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/>
        </p:nvSpPr>
        <p:spPr>
          <a:xfrm>
            <a:off x="10252752" y="2460673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/>
        </p:nvSpPr>
        <p:spPr>
          <a:xfrm>
            <a:off x="10060968" y="2548522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/>
        </p:nvSpPr>
        <p:spPr>
          <a:xfrm>
            <a:off x="10570395" y="4981917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990" y="2278986"/>
            <a:ext cx="3513307" cy="344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7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Doubly</a:t>
            </a:r>
            <a:r>
              <a:rPr lang="de-DE" dirty="0" smtClean="0"/>
              <a:t> </a:t>
            </a:r>
            <a:r>
              <a:rPr lang="de-DE" dirty="0" err="1" smtClean="0"/>
              <a:t>Connected</a:t>
            </a:r>
            <a:r>
              <a:rPr lang="de-DE" dirty="0" smtClean="0"/>
              <a:t> Edge List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0675" y="1845734"/>
            <a:ext cx="6821797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data structure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represents an embedding of a planar graph in the plane and polytopes in 3D</a:t>
            </a:r>
          </a:p>
          <a:p>
            <a:pPr marL="0" indent="0">
              <a:buNone/>
            </a:pPr>
            <a:r>
              <a:rPr lang="en-US" dirty="0" smtClean="0"/>
              <a:t>links together: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Vertex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Edge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Face</a:t>
            </a:r>
          </a:p>
          <a:p>
            <a:r>
              <a:rPr lang="en-US" dirty="0" smtClean="0"/>
              <a:t>needs functions to work on abstract data structure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- </a:t>
            </a:r>
            <a:r>
              <a:rPr lang="en-US" dirty="0" smtClean="0">
                <a:solidFill>
                  <a:srgbClr val="FF0000"/>
                </a:solidFill>
              </a:rPr>
              <a:t>complex &amp; complicated structure/programming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18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/>
          <a:srcRect l="9451" t="2940" r="15269" b="1866"/>
          <a:stretch/>
        </p:blipFill>
        <p:spPr>
          <a:xfrm>
            <a:off x="8702298" y="1845734"/>
            <a:ext cx="2138766" cy="2061275"/>
          </a:xfrm>
          <a:prstGeom prst="rect">
            <a:avLst/>
          </a:prstGeom>
        </p:spPr>
      </p:pic>
      <p:cxnSp>
        <p:nvCxnSpPr>
          <p:cNvPr id="8" name="Gerade Verbindung mit Pfeil 7"/>
          <p:cNvCxnSpPr/>
          <p:nvPr/>
        </p:nvCxnSpPr>
        <p:spPr>
          <a:xfrm flipH="1">
            <a:off x="8815227" y="4027470"/>
            <a:ext cx="498297" cy="508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 flipH="1" flipV="1">
            <a:off x="9385443" y="4006921"/>
            <a:ext cx="1032553" cy="5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V="1">
            <a:off x="9904288" y="4027470"/>
            <a:ext cx="513708" cy="508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 flipH="1" flipV="1">
            <a:off x="10474503" y="4078840"/>
            <a:ext cx="10276" cy="1073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 flipV="1">
            <a:off x="9945384" y="5152490"/>
            <a:ext cx="539395" cy="539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>
            <a:off x="9945384" y="4664467"/>
            <a:ext cx="0" cy="1027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/>
          <p:nvPr/>
        </p:nvCxnSpPr>
        <p:spPr>
          <a:xfrm flipH="1">
            <a:off x="9904288" y="4078840"/>
            <a:ext cx="570215" cy="549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>
            <a:off x="8763856" y="4628508"/>
            <a:ext cx="10274" cy="1104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/>
          <p:nvPr/>
        </p:nvCxnSpPr>
        <p:spPr>
          <a:xfrm>
            <a:off x="8774130" y="5732980"/>
            <a:ext cx="1083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V="1">
            <a:off x="9858055" y="4628508"/>
            <a:ext cx="0" cy="1104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/>
          <p:nvPr/>
        </p:nvCxnSpPr>
        <p:spPr>
          <a:xfrm flipH="1">
            <a:off x="8774130" y="4628508"/>
            <a:ext cx="1083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/>
          <p:cNvCxnSpPr/>
          <p:nvPr/>
        </p:nvCxnSpPr>
        <p:spPr>
          <a:xfrm>
            <a:off x="8815227" y="4536040"/>
            <a:ext cx="10890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74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Alternative </a:t>
            </a:r>
            <a:r>
              <a:rPr lang="de-DE" dirty="0" err="1" smtClean="0"/>
              <a:t>Structur</a:t>
            </a:r>
            <a:r>
              <a:rPr lang="de-DE" dirty="0" smtClean="0"/>
              <a:t>: </a:t>
            </a:r>
            <a:r>
              <a:rPr lang="de-DE" dirty="0" err="1" smtClean="0"/>
              <a:t>Incident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Stores </a:t>
            </a:r>
            <a:r>
              <a:rPr lang="de-DE" dirty="0" err="1" smtClean="0"/>
              <a:t>topology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polytop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19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440" y="2743260"/>
            <a:ext cx="5868450" cy="3125834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957187" y="2373928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Dimension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735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EE0235-296D-4D96-AD50-7FF30F2EF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Contents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327981-2B27-48FA-8097-5CD64B25A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Introduction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Convex Hull Overview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Properties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Algorithms 2D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 smtClean="0"/>
              <a:t>Graham Scan-Algorithm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Convex Hull in 3D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Complexity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Computation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Analysis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Computer Graphic Applications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Collision Detection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Simulations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Rendering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Batch Culling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References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214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</a:t>
            </a:r>
            <a:r>
              <a:rPr lang="de-DE" dirty="0" err="1"/>
              <a:t>Computation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Randomized incremental algorithm</a:t>
            </a:r>
          </a:p>
          <a:p>
            <a:endParaRPr lang="en-US" i="1" dirty="0" smtClean="0"/>
          </a:p>
          <a:p>
            <a:r>
              <a:rPr lang="en-US" i="1" dirty="0" smtClean="0"/>
              <a:t>Input</a:t>
            </a:r>
          </a:p>
          <a:p>
            <a:pPr marL="201168" lvl="1" indent="0">
              <a:buNone/>
            </a:pPr>
            <a:r>
              <a:rPr lang="en-US" dirty="0" smtClean="0"/>
              <a:t>		P = Set(point</a:t>
            </a:r>
            <a:r>
              <a:rPr lang="en-US" baseline="-25000" dirty="0" smtClean="0"/>
              <a:t>1</a:t>
            </a:r>
            <a:r>
              <a:rPr lang="en-US" dirty="0" smtClean="0"/>
              <a:t>, point</a:t>
            </a:r>
            <a:r>
              <a:rPr lang="en-US" baseline="-25000" dirty="0" smtClean="0"/>
              <a:t>2</a:t>
            </a:r>
            <a:r>
              <a:rPr lang="en-US" dirty="0" smtClean="0"/>
              <a:t>, … </a:t>
            </a:r>
            <a:r>
              <a:rPr lang="en-US" dirty="0" err="1" smtClean="0"/>
              <a:t>point</a:t>
            </a:r>
            <a:r>
              <a:rPr lang="en-US" baseline="-25000" dirty="0" err="1" smtClean="0"/>
              <a:t>n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i="1" dirty="0" smtClean="0"/>
          </a:p>
          <a:p>
            <a:r>
              <a:rPr lang="en-US" i="1" dirty="0" smtClean="0"/>
              <a:t>Output</a:t>
            </a:r>
          </a:p>
          <a:p>
            <a:pPr marL="201168" lvl="1" indent="0">
              <a:buNone/>
            </a:pPr>
            <a:r>
              <a:rPr lang="en-US" dirty="0" smtClean="0"/>
              <a:t>		CH(P) 		</a:t>
            </a:r>
            <a:r>
              <a:rPr lang="en-US" i="1" dirty="0" smtClean="0"/>
              <a:t>(Convex Hull of P)</a:t>
            </a:r>
            <a:r>
              <a:rPr lang="en-US" dirty="0" smtClean="0"/>
              <a:t>	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680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</a:t>
            </a:r>
            <a:r>
              <a:rPr lang="de-DE" dirty="0" err="1"/>
              <a:t>Computation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845734"/>
            <a:ext cx="7078076" cy="4023360"/>
          </a:xfrm>
        </p:spPr>
        <p:txBody>
          <a:bodyPr>
            <a:normAutofit lnSpcReduction="10000"/>
          </a:bodyPr>
          <a:lstStyle/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dirty="0" smtClean="0"/>
              <a:t>1) choosing 4 Points, that </a:t>
            </a:r>
            <a:r>
              <a:rPr lang="en-US" b="1" dirty="0" smtClean="0"/>
              <a:t>don’t</a:t>
            </a:r>
            <a:r>
              <a:rPr lang="en-US" dirty="0" smtClean="0"/>
              <a:t> lie in a common plane (tetrahedron)</a:t>
            </a:r>
          </a:p>
          <a:p>
            <a:pPr marL="468630" lvl="2" indent="-28575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p1 and p2 be 2 Points in P</a:t>
            </a:r>
          </a:p>
          <a:p>
            <a:pPr marL="468630" lvl="2" indent="-28575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p3 a point in P that does not lie on the line of p1 and p2 </a:t>
            </a:r>
          </a:p>
          <a:p>
            <a:pPr marL="468630" lvl="2" indent="-28575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p4 a point in P that does not lie in the plane p1,p2,p3</a:t>
            </a:r>
          </a:p>
          <a:p>
            <a:pPr marL="468630" lvl="2" indent="-28575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(can’t find 4 points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all point in P in a plane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2D CH algorithm)</a:t>
            </a:r>
          </a:p>
          <a:p>
            <a:r>
              <a:rPr lang="en-US" dirty="0" smtClean="0"/>
              <a:t>2) compute random permutation p5, … </a:t>
            </a:r>
            <a:r>
              <a:rPr lang="en-US" dirty="0" err="1" smtClean="0"/>
              <a:t>pn</a:t>
            </a:r>
            <a:r>
              <a:rPr lang="en-US" dirty="0" smtClean="0"/>
              <a:t> of remaining points</a:t>
            </a:r>
          </a:p>
          <a:p>
            <a:r>
              <a:rPr lang="en-US" dirty="0" smtClean="0"/>
              <a:t>3) for </a:t>
            </a:r>
            <a:r>
              <a:rPr lang="en-US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r &gt;= 1 </a:t>
            </a:r>
            <a:endParaRPr lang="en-US" dirty="0" smtClean="0">
              <a:solidFill>
                <a:srgbClr val="FF0000"/>
              </a:solidFill>
            </a:endParaRPr>
          </a:p>
          <a:p>
            <a:pPr lvl="2"/>
            <a:r>
              <a:rPr lang="en-US" dirty="0" err="1" smtClean="0">
                <a:solidFill>
                  <a:schemeClr val="tx1"/>
                </a:solidFill>
              </a:rPr>
              <a:t>Pr</a:t>
            </a:r>
            <a:r>
              <a:rPr lang="en-US" dirty="0" smtClean="0">
                <a:solidFill>
                  <a:schemeClr val="tx1"/>
                </a:solidFill>
              </a:rPr>
              <a:t> ;= p1, … </a:t>
            </a:r>
            <a:r>
              <a:rPr lang="en-US" dirty="0" err="1" smtClean="0">
                <a:solidFill>
                  <a:schemeClr val="tx1"/>
                </a:solidFill>
              </a:rPr>
              <a:t>pr</a:t>
            </a:r>
            <a:r>
              <a:rPr lang="en-US" dirty="0" smtClean="0">
                <a:solidFill>
                  <a:schemeClr val="tx1"/>
                </a:solidFill>
              </a:rPr>
              <a:t>  </a:t>
            </a:r>
          </a:p>
          <a:p>
            <a:pPr lvl="2"/>
            <a:r>
              <a:rPr lang="en-US" dirty="0" smtClean="0">
                <a:solidFill>
                  <a:schemeClr val="tx1"/>
                </a:solidFill>
              </a:rPr>
              <a:t>In a generic step of the algorithm we have to add the point </a:t>
            </a:r>
            <a:r>
              <a:rPr lang="en-US" dirty="0" err="1" smtClean="0">
                <a:solidFill>
                  <a:schemeClr val="tx1"/>
                </a:solidFill>
              </a:rPr>
              <a:t>pr</a:t>
            </a:r>
            <a:r>
              <a:rPr lang="en-US" dirty="0" smtClean="0">
                <a:solidFill>
                  <a:schemeClr val="tx1"/>
                </a:solidFill>
              </a:rPr>
              <a:t> to the </a:t>
            </a:r>
            <a:r>
              <a:rPr lang="en-US" dirty="0" err="1" smtClean="0">
                <a:solidFill>
                  <a:schemeClr val="tx1"/>
                </a:solidFill>
              </a:rPr>
              <a:t>vonvexhull</a:t>
            </a:r>
            <a:r>
              <a:rPr lang="en-US" dirty="0" smtClean="0">
                <a:solidFill>
                  <a:schemeClr val="tx1"/>
                </a:solidFill>
              </a:rPr>
              <a:t> of pr-1</a:t>
            </a:r>
          </a:p>
          <a:p>
            <a:pPr lvl="2"/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transform CH(Pr-1) to CH(</a:t>
            </a:r>
            <a:r>
              <a:rPr lang="en-US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Pr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</a:p>
          <a:p>
            <a:pPr lvl="3"/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if </a:t>
            </a:r>
            <a:r>
              <a:rPr lang="en-US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pr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 in CH(Pr-1) or on </a:t>
            </a:r>
            <a:r>
              <a:rPr lang="en-US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ist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 boundary =&gt; CH(</a:t>
            </a:r>
            <a:r>
              <a:rPr lang="en-US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Pr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) = CH(Pr-1)</a:t>
            </a:r>
          </a:p>
          <a:p>
            <a:pPr lvl="3"/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 </a:t>
            </a:r>
            <a:r>
              <a:rPr lang="en-US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pr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 outside of CH(Pr-1) adding new point deleting old ones!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21</a:t>
            </a:fld>
            <a:endParaRPr lang="de-DE"/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047" y="2417734"/>
            <a:ext cx="1414633" cy="1282713"/>
          </a:xfrm>
          <a:prstGeom prst="rect">
            <a:avLst/>
          </a:prstGeom>
        </p:spPr>
      </p:pic>
      <p:sp>
        <p:nvSpPr>
          <p:cNvPr id="23" name="Textfeld 22"/>
          <p:cNvSpPr txBox="1"/>
          <p:nvPr/>
        </p:nvSpPr>
        <p:spPr>
          <a:xfrm>
            <a:off x="9741047" y="3857414"/>
            <a:ext cx="1332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Tetrahedron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589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0353" y="2451569"/>
            <a:ext cx="5138928" cy="2951272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22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/>
          <a:srcRect l="12903" r="4291"/>
          <a:stretch/>
        </p:blipFill>
        <p:spPr>
          <a:xfrm>
            <a:off x="5216793" y="2451569"/>
            <a:ext cx="6975207" cy="327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9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74733" y="2092846"/>
            <a:ext cx="6303494" cy="3642589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23</a:t>
            </a:fld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3078480" y="230116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NimbusRomNo9L-ReguItal"/>
              </a:rPr>
              <a:t>f </a:t>
            </a:r>
            <a:r>
              <a:rPr lang="en-US" dirty="0">
                <a:latin typeface="NimbusRomNo9L-Regu"/>
              </a:rPr>
              <a:t>is visible from </a:t>
            </a:r>
            <a:r>
              <a:rPr lang="en-US" i="1" dirty="0">
                <a:latin typeface="NimbusRomNo9L-ReguItal"/>
              </a:rPr>
              <a:t>p</a:t>
            </a:r>
            <a:r>
              <a:rPr lang="en-US" dirty="0">
                <a:latin typeface="NimbusRomNo9L-Regu"/>
              </a:rPr>
              <a:t>,</a:t>
            </a:r>
          </a:p>
          <a:p>
            <a:r>
              <a:rPr lang="de-DE" dirty="0">
                <a:latin typeface="NimbusRomNo9L-Regu"/>
              </a:rPr>
              <a:t>but not </a:t>
            </a:r>
            <a:r>
              <a:rPr lang="de-DE" dirty="0" err="1">
                <a:latin typeface="NimbusRomNo9L-Regu"/>
              </a:rPr>
              <a:t>from</a:t>
            </a:r>
            <a:r>
              <a:rPr lang="de-DE" dirty="0">
                <a:latin typeface="NimbusRomNo9L-Regu"/>
              </a:rPr>
              <a:t> </a:t>
            </a:r>
            <a:r>
              <a:rPr lang="de-DE" i="1" dirty="0">
                <a:latin typeface="NimbusRomNo9L-ReguItal"/>
              </a:rPr>
              <a:t>q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547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845601" cy="402336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24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l="3285" t="5377" r="10314" b="13828"/>
          <a:stretch/>
        </p:blipFill>
        <p:spPr>
          <a:xfrm>
            <a:off x="8264576" y="1845734"/>
            <a:ext cx="2891104" cy="402336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717796" y="3037668"/>
            <a:ext cx="172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</a:rPr>
              <a:t>Conflict</a:t>
            </a:r>
            <a:r>
              <a:rPr lang="de-DE" dirty="0" smtClean="0">
                <a:solidFill>
                  <a:srgbClr val="FF0000"/>
                </a:solidFill>
              </a:rPr>
              <a:t> Graph G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60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32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</a:t>
            </a:r>
            <a:r>
              <a:rPr lang="de-DE" dirty="0" smtClean="0"/>
              <a:t>– Algorithmen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b="1" dirty="0" err="1" smtClean="0"/>
              <a:t>Algorithm</a:t>
            </a:r>
            <a:r>
              <a:rPr lang="de-DE" dirty="0" smtClean="0"/>
              <a:t> CONVECHULL(P)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i="1" dirty="0" smtClean="0"/>
              <a:t>Input. </a:t>
            </a:r>
            <a:r>
              <a:rPr lang="de-DE" dirty="0" smtClean="0"/>
              <a:t>A </a:t>
            </a:r>
            <a:r>
              <a:rPr lang="de-DE" dirty="0" err="1" smtClean="0"/>
              <a:t>set</a:t>
            </a:r>
            <a:r>
              <a:rPr lang="de-DE" dirty="0" smtClean="0"/>
              <a:t> P </a:t>
            </a:r>
            <a:r>
              <a:rPr lang="de-DE" dirty="0" err="1" smtClean="0"/>
              <a:t>of</a:t>
            </a:r>
            <a:r>
              <a:rPr lang="de-DE" dirty="0" smtClean="0"/>
              <a:t> n </a:t>
            </a:r>
            <a:r>
              <a:rPr lang="de-DE" dirty="0" err="1" smtClean="0"/>
              <a:t>points</a:t>
            </a:r>
            <a:r>
              <a:rPr lang="de-DE" dirty="0" smtClean="0"/>
              <a:t> in </a:t>
            </a:r>
            <a:r>
              <a:rPr lang="de-DE" dirty="0" err="1" smtClean="0"/>
              <a:t>three-space</a:t>
            </a:r>
            <a:r>
              <a:rPr lang="de-DE" dirty="0" smtClean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i="1" dirty="0" smtClean="0"/>
              <a:t>Output. </a:t>
            </a:r>
            <a:r>
              <a:rPr lang="de-DE" dirty="0" smtClean="0"/>
              <a:t>The </a:t>
            </a:r>
            <a:r>
              <a:rPr lang="de-DE" dirty="0" err="1" smtClean="0"/>
              <a:t>convex</a:t>
            </a:r>
            <a:r>
              <a:rPr lang="de-DE" dirty="0" smtClean="0"/>
              <a:t> </a:t>
            </a:r>
            <a:r>
              <a:rPr lang="de-DE" dirty="0" err="1" smtClean="0"/>
              <a:t>hull</a:t>
            </a:r>
            <a:r>
              <a:rPr lang="de-DE" dirty="0" smtClean="0"/>
              <a:t> CH(P) </a:t>
            </a:r>
            <a:r>
              <a:rPr lang="de-DE" dirty="0" err="1" smtClean="0"/>
              <a:t>of</a:t>
            </a:r>
            <a:r>
              <a:rPr lang="de-DE" dirty="0" smtClean="0"/>
              <a:t> P.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dirty="0" smtClean="0"/>
              <a:t>1.	Find </a:t>
            </a:r>
            <a:r>
              <a:rPr lang="de-DE" dirty="0" err="1" smtClean="0"/>
              <a:t>four</a:t>
            </a:r>
            <a:r>
              <a:rPr lang="de-DE" dirty="0" smtClean="0"/>
              <a:t> </a:t>
            </a:r>
            <a:r>
              <a:rPr lang="de-DE" dirty="0" err="1" smtClean="0"/>
              <a:t>points</a:t>
            </a:r>
            <a:r>
              <a:rPr lang="de-DE" dirty="0" smtClean="0"/>
              <a:t> p1, p2, p3, p4 in P </a:t>
            </a:r>
            <a:r>
              <a:rPr lang="de-DE" dirty="0" err="1" smtClean="0"/>
              <a:t>that</a:t>
            </a:r>
            <a:r>
              <a:rPr lang="de-DE" dirty="0" smtClean="0"/>
              <a:t> form a </a:t>
            </a:r>
            <a:r>
              <a:rPr lang="de-DE" dirty="0" err="1" smtClean="0"/>
              <a:t>tetrahedron</a:t>
            </a:r>
            <a:r>
              <a:rPr lang="de-DE" dirty="0" smtClean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dirty="0" smtClean="0"/>
              <a:t>2.	C </a:t>
            </a:r>
            <a:r>
              <a:rPr lang="de-DE" dirty="0" smtClean="0">
                <a:sym typeface="Wingdings" panose="05000000000000000000" pitchFamily="2" charset="2"/>
              </a:rPr>
              <a:t> CH({p1, p2, p3, p4})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dirty="0" smtClean="0">
                <a:sym typeface="Wingdings" panose="05000000000000000000" pitchFamily="2" charset="2"/>
              </a:rPr>
              <a:t>3.	</a:t>
            </a:r>
            <a:r>
              <a:rPr lang="de-DE" dirty="0" err="1" smtClean="0">
                <a:sym typeface="Wingdings" panose="05000000000000000000" pitchFamily="2" charset="2"/>
              </a:rPr>
              <a:t>Compute</a:t>
            </a:r>
            <a:r>
              <a:rPr lang="de-DE" dirty="0" smtClean="0">
                <a:sym typeface="Wingdings" panose="05000000000000000000" pitchFamily="2" charset="2"/>
              </a:rPr>
              <a:t> a </a:t>
            </a:r>
            <a:r>
              <a:rPr lang="de-DE" dirty="0" err="1" smtClean="0">
                <a:sym typeface="Wingdings" panose="05000000000000000000" pitchFamily="2" charset="2"/>
              </a:rPr>
              <a:t>random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permutation</a:t>
            </a:r>
            <a:r>
              <a:rPr lang="de-DE" dirty="0" smtClean="0">
                <a:sym typeface="Wingdings" panose="05000000000000000000" pitchFamily="2" charset="2"/>
              </a:rPr>
              <a:t> p5, p6, … </a:t>
            </a:r>
            <a:r>
              <a:rPr lang="de-DE" dirty="0" err="1" smtClean="0">
                <a:sym typeface="Wingdings" panose="05000000000000000000" pitchFamily="2" charset="2"/>
              </a:rPr>
              <a:t>pn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remaining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points</a:t>
            </a:r>
            <a:r>
              <a:rPr lang="de-DE" dirty="0" smtClean="0">
                <a:sym typeface="Wingdings" panose="05000000000000000000" pitchFamily="2" charset="2"/>
              </a:rPr>
              <a:t>.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dirty="0" smtClean="0">
                <a:sym typeface="Wingdings" panose="05000000000000000000" pitchFamily="2" charset="2"/>
              </a:rPr>
              <a:t>4.	Initialize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conflict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graph</a:t>
            </a:r>
            <a:r>
              <a:rPr lang="de-DE" dirty="0" smtClean="0">
                <a:sym typeface="Wingdings" panose="05000000000000000000" pitchFamily="2" charset="2"/>
              </a:rPr>
              <a:t> G </a:t>
            </a:r>
            <a:r>
              <a:rPr lang="de-DE" dirty="0" err="1" smtClean="0">
                <a:sym typeface="Wingdings" panose="05000000000000000000" pitchFamily="2" charset="2"/>
              </a:rPr>
              <a:t>with</a:t>
            </a:r>
            <a:r>
              <a:rPr lang="de-DE" dirty="0" smtClean="0">
                <a:sym typeface="Wingdings" panose="05000000000000000000" pitchFamily="2" charset="2"/>
              </a:rPr>
              <a:t> all </a:t>
            </a:r>
            <a:r>
              <a:rPr lang="de-DE" dirty="0" err="1" smtClean="0">
                <a:sym typeface="Wingdings" panose="05000000000000000000" pitchFamily="2" charset="2"/>
              </a:rPr>
              <a:t>visible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pairs</a:t>
            </a:r>
            <a:r>
              <a:rPr lang="de-DE" dirty="0" smtClean="0">
                <a:sym typeface="Wingdings" panose="05000000000000000000" pitchFamily="2" charset="2"/>
              </a:rPr>
              <a:t> (</a:t>
            </a:r>
            <a:r>
              <a:rPr lang="de-DE" dirty="0" err="1" smtClean="0">
                <a:sym typeface="Wingdings" panose="05000000000000000000" pitchFamily="2" charset="2"/>
              </a:rPr>
              <a:t>pt</a:t>
            </a:r>
            <a:r>
              <a:rPr lang="de-DE" dirty="0" smtClean="0">
                <a:sym typeface="Wingdings" panose="05000000000000000000" pitchFamily="2" charset="2"/>
              </a:rPr>
              <a:t>, f), </a:t>
            </a:r>
            <a:r>
              <a:rPr lang="de-DE" dirty="0" err="1" smtClean="0">
                <a:sym typeface="Wingdings" panose="05000000000000000000" pitchFamily="2" charset="2"/>
              </a:rPr>
              <a:t>where</a:t>
            </a:r>
            <a:r>
              <a:rPr lang="de-DE" dirty="0" smtClean="0">
                <a:sym typeface="Wingdings" panose="05000000000000000000" pitchFamily="2" charset="2"/>
              </a:rPr>
              <a:t> f </a:t>
            </a:r>
            <a:r>
              <a:rPr lang="de-DE" dirty="0" err="1" smtClean="0">
                <a:sym typeface="Wingdings" panose="05000000000000000000" pitchFamily="2" charset="2"/>
              </a:rPr>
              <a:t>is</a:t>
            </a:r>
            <a:r>
              <a:rPr lang="de-DE" dirty="0" smtClean="0">
                <a:sym typeface="Wingdings" panose="05000000000000000000" pitchFamily="2" charset="2"/>
              </a:rPr>
              <a:t> a </a:t>
            </a:r>
            <a:r>
              <a:rPr lang="de-DE" dirty="0" err="1" smtClean="0">
                <a:sym typeface="Wingdings" panose="05000000000000000000" pitchFamily="2" charset="2"/>
              </a:rPr>
              <a:t>facet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C </a:t>
            </a:r>
            <a:r>
              <a:rPr lang="de-DE" dirty="0" err="1" smtClean="0">
                <a:sym typeface="Wingdings" panose="05000000000000000000" pitchFamily="2" charset="2"/>
              </a:rPr>
              <a:t>and</a:t>
            </a:r>
            <a:r>
              <a:rPr lang="de-DE" dirty="0" smtClean="0">
                <a:sym typeface="Wingdings" panose="05000000000000000000" pitchFamily="2" charset="2"/>
              </a:rPr>
              <a:t> t &gt; 4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dirty="0" smtClean="0">
                <a:sym typeface="Wingdings" panose="05000000000000000000" pitchFamily="2" charset="2"/>
              </a:rPr>
              <a:t>5. 	</a:t>
            </a:r>
            <a:r>
              <a:rPr lang="de-DE" b="1" dirty="0" err="1" smtClean="0">
                <a:sym typeface="Wingdings" panose="05000000000000000000" pitchFamily="2" charset="2"/>
              </a:rPr>
              <a:t>for</a:t>
            </a:r>
            <a:r>
              <a:rPr lang="de-DE" b="1" dirty="0" smtClean="0">
                <a:sym typeface="Wingdings" panose="05000000000000000000" pitchFamily="2" charset="2"/>
              </a:rPr>
              <a:t> </a:t>
            </a:r>
            <a:r>
              <a:rPr lang="de-DE" dirty="0" smtClean="0">
                <a:sym typeface="Wingdings" panose="05000000000000000000" pitchFamily="2" charset="2"/>
              </a:rPr>
              <a:t>r  5 </a:t>
            </a:r>
            <a:r>
              <a:rPr lang="de-DE" b="1" dirty="0" err="1" smtClean="0">
                <a:sym typeface="Wingdings" panose="05000000000000000000" pitchFamily="2" charset="2"/>
              </a:rPr>
              <a:t>to</a:t>
            </a:r>
            <a:r>
              <a:rPr lang="de-DE" dirty="0" smtClean="0">
                <a:sym typeface="Wingdings" panose="05000000000000000000" pitchFamily="2" charset="2"/>
              </a:rPr>
              <a:t> n</a:t>
            </a:r>
            <a:endParaRPr lang="de-DE" b="1" dirty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dirty="0" smtClean="0">
                <a:sym typeface="Wingdings" panose="05000000000000000000" pitchFamily="2" charset="2"/>
              </a:rPr>
              <a:t>6.		</a:t>
            </a:r>
            <a:r>
              <a:rPr lang="de-DE" b="1" dirty="0" smtClean="0">
                <a:sym typeface="Wingdings" panose="05000000000000000000" pitchFamily="2" charset="2"/>
              </a:rPr>
              <a:t>do</a:t>
            </a:r>
            <a:r>
              <a:rPr lang="de-DE" dirty="0" smtClean="0">
                <a:sym typeface="Wingdings" panose="05000000000000000000" pitchFamily="2" charset="2"/>
              </a:rPr>
              <a:t>(* Insert </a:t>
            </a:r>
            <a:r>
              <a:rPr lang="de-DE" dirty="0" err="1" smtClean="0">
                <a:sym typeface="Wingdings" panose="05000000000000000000" pitchFamily="2" charset="2"/>
              </a:rPr>
              <a:t>pr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into</a:t>
            </a:r>
            <a:r>
              <a:rPr lang="de-DE" dirty="0" smtClean="0">
                <a:sym typeface="Wingdings" panose="05000000000000000000" pitchFamily="2" charset="2"/>
              </a:rPr>
              <a:t> C: *)</a:t>
            </a:r>
            <a:endParaRPr lang="de-DE" b="1" dirty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dirty="0" smtClean="0">
                <a:sym typeface="Wingdings" panose="05000000000000000000" pitchFamily="2" charset="2"/>
              </a:rPr>
              <a:t>7.			</a:t>
            </a:r>
            <a:r>
              <a:rPr lang="de-DE" b="1" dirty="0" err="1" smtClean="0">
                <a:sym typeface="Wingdings" panose="05000000000000000000" pitchFamily="2" charset="2"/>
              </a:rPr>
              <a:t>if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Fconflict</a:t>
            </a:r>
            <a:r>
              <a:rPr lang="de-DE" dirty="0" smtClean="0">
                <a:sym typeface="Wingdings" panose="05000000000000000000" pitchFamily="2" charset="2"/>
              </a:rPr>
              <a:t>(</a:t>
            </a:r>
            <a:r>
              <a:rPr lang="de-DE" dirty="0" err="1" smtClean="0">
                <a:sym typeface="Wingdings" panose="05000000000000000000" pitchFamily="2" charset="2"/>
              </a:rPr>
              <a:t>pr</a:t>
            </a:r>
            <a:r>
              <a:rPr lang="de-DE" dirty="0" smtClean="0">
                <a:sym typeface="Wingdings" panose="05000000000000000000" pitchFamily="2" charset="2"/>
              </a:rPr>
              <a:t>) </a:t>
            </a:r>
            <a:r>
              <a:rPr lang="de-DE" dirty="0" err="1" smtClean="0">
                <a:sym typeface="Wingdings" panose="05000000000000000000" pitchFamily="2" charset="2"/>
              </a:rPr>
              <a:t>is</a:t>
            </a:r>
            <a:r>
              <a:rPr lang="de-DE" dirty="0" smtClean="0">
                <a:sym typeface="Wingdings" panose="05000000000000000000" pitchFamily="2" charset="2"/>
              </a:rPr>
              <a:t> not </a:t>
            </a:r>
            <a:r>
              <a:rPr lang="de-DE" dirty="0" err="1" smtClean="0">
                <a:sym typeface="Wingdings" panose="05000000000000000000" pitchFamily="2" charset="2"/>
              </a:rPr>
              <a:t>empty</a:t>
            </a:r>
            <a:r>
              <a:rPr lang="de-DE" dirty="0" smtClean="0">
                <a:sym typeface="Wingdings" panose="05000000000000000000" pitchFamily="2" charset="2"/>
              </a:rPr>
              <a:t> (* </a:t>
            </a:r>
            <a:r>
              <a:rPr lang="de-DE" dirty="0" err="1" smtClean="0">
                <a:sym typeface="Wingdings" panose="05000000000000000000" pitchFamily="2" charset="2"/>
              </a:rPr>
              <a:t>that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is</a:t>
            </a:r>
            <a:r>
              <a:rPr lang="de-DE" dirty="0" smtClean="0">
                <a:sym typeface="Wingdings" panose="05000000000000000000" pitchFamily="2" charset="2"/>
              </a:rPr>
              <a:t>, </a:t>
            </a:r>
            <a:r>
              <a:rPr lang="de-DE" dirty="0" err="1" smtClean="0">
                <a:sym typeface="Wingdings" panose="05000000000000000000" pitchFamily="2" charset="2"/>
              </a:rPr>
              <a:t>pr</a:t>
            </a:r>
            <a:r>
              <a:rPr lang="de-DE" dirty="0" smtClean="0">
                <a:sym typeface="Wingdings" panose="05000000000000000000" pitchFamily="2" charset="2"/>
              </a:rPr>
              <a:t> lies outside C *)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dirty="0" smtClean="0">
                <a:sym typeface="Wingdings" panose="05000000000000000000" pitchFamily="2" charset="2"/>
              </a:rPr>
              <a:t>8.				</a:t>
            </a:r>
            <a:r>
              <a:rPr lang="de-DE" b="1" dirty="0" err="1" smtClean="0">
                <a:sym typeface="Wingdings" panose="05000000000000000000" pitchFamily="2" charset="2"/>
              </a:rPr>
              <a:t>then</a:t>
            </a:r>
            <a:r>
              <a:rPr lang="de-DE" dirty="0" smtClean="0">
                <a:sym typeface="Wingdings" panose="05000000000000000000" pitchFamily="2" charset="2"/>
              </a:rPr>
              <a:t> Delete all </a:t>
            </a:r>
            <a:r>
              <a:rPr lang="de-DE" dirty="0" err="1" smtClean="0">
                <a:sym typeface="Wingdings" panose="05000000000000000000" pitchFamily="2" charset="2"/>
              </a:rPr>
              <a:t>facets</a:t>
            </a:r>
            <a:r>
              <a:rPr lang="de-DE" dirty="0" smtClean="0">
                <a:sym typeface="Wingdings" panose="05000000000000000000" pitchFamily="2" charset="2"/>
              </a:rPr>
              <a:t> in </a:t>
            </a:r>
            <a:r>
              <a:rPr lang="de-DE" dirty="0" err="1" smtClean="0">
                <a:sym typeface="Wingdings" panose="05000000000000000000" pitchFamily="2" charset="2"/>
              </a:rPr>
              <a:t>Fconflict</a:t>
            </a:r>
            <a:r>
              <a:rPr lang="de-DE" dirty="0" smtClean="0">
                <a:sym typeface="Wingdings" panose="05000000000000000000" pitchFamily="2" charset="2"/>
              </a:rPr>
              <a:t>(</a:t>
            </a:r>
            <a:r>
              <a:rPr lang="de-DE" dirty="0" err="1" smtClean="0">
                <a:sym typeface="Wingdings" panose="05000000000000000000" pitchFamily="2" charset="2"/>
              </a:rPr>
              <a:t>pr</a:t>
            </a:r>
            <a:r>
              <a:rPr lang="de-DE" dirty="0" smtClean="0">
                <a:sym typeface="Wingdings" panose="05000000000000000000" pitchFamily="2" charset="2"/>
              </a:rPr>
              <a:t>) </a:t>
            </a:r>
            <a:r>
              <a:rPr lang="de-DE" dirty="0" err="1" smtClean="0">
                <a:sym typeface="Wingdings" panose="05000000000000000000" pitchFamily="2" charset="2"/>
              </a:rPr>
              <a:t>from</a:t>
            </a:r>
            <a:r>
              <a:rPr lang="de-DE" dirty="0" smtClean="0">
                <a:sym typeface="Wingdings" panose="05000000000000000000" pitchFamily="2" charset="2"/>
              </a:rPr>
              <a:t> C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dirty="0" smtClean="0">
                <a:sym typeface="Wingdings" panose="05000000000000000000" pitchFamily="2" charset="2"/>
              </a:rPr>
              <a:t>9.					</a:t>
            </a:r>
            <a:r>
              <a:rPr lang="de-DE" dirty="0" err="1" smtClean="0">
                <a:sym typeface="Wingdings" panose="05000000000000000000" pitchFamily="2" charset="2"/>
              </a:rPr>
              <a:t>Walk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along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boundary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visible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region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ym typeface="Wingdings" panose="05000000000000000000" pitchFamily="2" charset="2"/>
              </a:rPr>
              <a:t>	</a:t>
            </a:r>
            <a:r>
              <a:rPr lang="de-DE" dirty="0" smtClean="0">
                <a:sym typeface="Wingdings" panose="05000000000000000000" pitchFamily="2" charset="2"/>
              </a:rPr>
              <a:t>				</a:t>
            </a:r>
            <a:r>
              <a:rPr lang="de-DE" dirty="0" err="1" smtClean="0">
                <a:sym typeface="Wingdings" panose="05000000000000000000" pitchFamily="2" charset="2"/>
              </a:rPr>
              <a:t>pr</a:t>
            </a:r>
            <a:r>
              <a:rPr lang="de-DE" dirty="0" smtClean="0">
                <a:sym typeface="Wingdings" panose="05000000000000000000" pitchFamily="2" charset="2"/>
              </a:rPr>
              <a:t> (</a:t>
            </a:r>
            <a:r>
              <a:rPr lang="de-DE" dirty="0" err="1" smtClean="0">
                <a:sym typeface="Wingdings" panose="05000000000000000000" pitchFamily="2" charset="2"/>
              </a:rPr>
              <a:t>which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consists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exactly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facets</a:t>
            </a:r>
            <a:r>
              <a:rPr lang="de-DE" dirty="0" smtClean="0">
                <a:sym typeface="Wingdings" panose="05000000000000000000" pitchFamily="2" charset="2"/>
              </a:rPr>
              <a:t> in </a:t>
            </a:r>
            <a:r>
              <a:rPr lang="de-DE" dirty="0" err="1" smtClean="0">
                <a:sym typeface="Wingdings" panose="05000000000000000000" pitchFamily="2" charset="2"/>
              </a:rPr>
              <a:t>Fconflict</a:t>
            </a:r>
            <a:r>
              <a:rPr lang="de-DE" dirty="0" smtClean="0">
                <a:sym typeface="Wingdings" panose="05000000000000000000" pitchFamily="2" charset="2"/>
              </a:rPr>
              <a:t>(</a:t>
            </a:r>
            <a:r>
              <a:rPr lang="de-DE" dirty="0" err="1" smtClean="0">
                <a:sym typeface="Wingdings" panose="05000000000000000000" pitchFamily="2" charset="2"/>
              </a:rPr>
              <a:t>pr</a:t>
            </a:r>
            <a:r>
              <a:rPr lang="de-DE" dirty="0" smtClean="0">
                <a:sym typeface="Wingdings" panose="05000000000000000000" pitchFamily="2" charset="2"/>
              </a:rPr>
              <a:t>)) </a:t>
            </a:r>
            <a:r>
              <a:rPr lang="de-DE" dirty="0" err="1" smtClean="0">
                <a:sym typeface="Wingdings" panose="05000000000000000000" pitchFamily="2" charset="2"/>
              </a:rPr>
              <a:t>and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ym typeface="Wingdings" panose="05000000000000000000" pitchFamily="2" charset="2"/>
              </a:rPr>
              <a:t>	</a:t>
            </a:r>
            <a:r>
              <a:rPr lang="de-DE" dirty="0" smtClean="0">
                <a:sym typeface="Wingdings" panose="05000000000000000000" pitchFamily="2" charset="2"/>
              </a:rPr>
              <a:t>				</a:t>
            </a:r>
            <a:r>
              <a:rPr lang="de-DE" dirty="0" err="1" smtClean="0">
                <a:sym typeface="Wingdings" panose="05000000000000000000" pitchFamily="2" charset="2"/>
              </a:rPr>
              <a:t>create</a:t>
            </a:r>
            <a:r>
              <a:rPr lang="de-DE" dirty="0" smtClean="0">
                <a:sym typeface="Wingdings" panose="05000000000000000000" pitchFamily="2" charset="2"/>
              </a:rPr>
              <a:t>  a </a:t>
            </a:r>
            <a:r>
              <a:rPr lang="de-DE" dirty="0" err="1" smtClean="0">
                <a:sym typeface="Wingdings" panose="05000000000000000000" pitchFamily="2" charset="2"/>
              </a:rPr>
              <a:t>list</a:t>
            </a:r>
            <a:r>
              <a:rPr lang="de-DE" dirty="0" smtClean="0">
                <a:sym typeface="Wingdings" panose="05000000000000000000" pitchFamily="2" charset="2"/>
              </a:rPr>
              <a:t> L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Horizon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edges</a:t>
            </a:r>
            <a:r>
              <a:rPr lang="de-DE" dirty="0" smtClean="0">
                <a:sym typeface="Wingdings" panose="05000000000000000000" pitchFamily="2" charset="2"/>
              </a:rPr>
              <a:t> in </a:t>
            </a:r>
            <a:r>
              <a:rPr lang="de-DE" dirty="0" err="1" smtClean="0">
                <a:sym typeface="Wingdings" panose="05000000000000000000" pitchFamily="2" charset="2"/>
              </a:rPr>
              <a:t>order</a:t>
            </a:r>
            <a:r>
              <a:rPr lang="de-DE" dirty="0" smtClean="0">
                <a:sym typeface="Wingdings" panose="05000000000000000000" pitchFamily="2" charset="2"/>
              </a:rPr>
              <a:t>.</a:t>
            </a: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785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</a:t>
            </a:r>
            <a:r>
              <a:rPr lang="de-DE" dirty="0" smtClean="0"/>
              <a:t>– Algorithmen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dirty="0" smtClean="0"/>
              <a:t>10.</a:t>
            </a:r>
            <a:r>
              <a:rPr lang="de-DE" dirty="0">
                <a:sym typeface="Wingdings" panose="05000000000000000000" pitchFamily="2" charset="2"/>
              </a:rPr>
              <a:t> 					</a:t>
            </a:r>
            <a:r>
              <a:rPr lang="de-DE" sz="2100" b="1" dirty="0" err="1" smtClean="0">
                <a:sym typeface="Wingdings" panose="05000000000000000000" pitchFamily="2" charset="2"/>
              </a:rPr>
              <a:t>for</a:t>
            </a:r>
            <a:r>
              <a:rPr lang="de-DE" sz="2100" dirty="0" smtClean="0">
                <a:sym typeface="Wingdings" panose="05000000000000000000" pitchFamily="2" charset="2"/>
              </a:rPr>
              <a:t> all e </a:t>
            </a:r>
            <a:r>
              <a:rPr lang="de-DE" sz="2100" dirty="0" err="1" smtClean="0">
                <a:sym typeface="Wingdings" panose="05000000000000000000" pitchFamily="2" charset="2"/>
              </a:rPr>
              <a:t>E</a:t>
            </a:r>
            <a:r>
              <a:rPr lang="de-DE" sz="2100" dirty="0" smtClean="0">
                <a:sym typeface="Wingdings" panose="05000000000000000000" pitchFamily="2" charset="2"/>
              </a:rPr>
              <a:t> L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100" dirty="0" smtClean="0">
                <a:sym typeface="Wingdings" panose="05000000000000000000" pitchFamily="2" charset="2"/>
              </a:rPr>
              <a:t>11.						</a:t>
            </a:r>
            <a:r>
              <a:rPr lang="de-DE" sz="2100" b="1" dirty="0" smtClean="0">
                <a:sym typeface="Wingdings" panose="05000000000000000000" pitchFamily="2" charset="2"/>
              </a:rPr>
              <a:t>do</a:t>
            </a:r>
            <a:r>
              <a:rPr lang="de-DE" sz="2100" dirty="0" smtClean="0">
                <a:sym typeface="Wingdings" panose="05000000000000000000" pitchFamily="2" charset="2"/>
              </a:rPr>
              <a:t> Connect e </a:t>
            </a:r>
            <a:r>
              <a:rPr lang="de-DE" sz="2100" dirty="0" err="1" smtClean="0">
                <a:sym typeface="Wingdings" panose="05000000000000000000" pitchFamily="2" charset="2"/>
              </a:rPr>
              <a:t>to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pr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by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creating</a:t>
            </a:r>
            <a:r>
              <a:rPr lang="de-DE" sz="2100" dirty="0" smtClean="0">
                <a:sym typeface="Wingdings" panose="05000000000000000000" pitchFamily="2" charset="2"/>
              </a:rPr>
              <a:t> a </a:t>
            </a:r>
            <a:r>
              <a:rPr lang="de-DE" sz="2100" dirty="0" err="1" smtClean="0">
                <a:sym typeface="Wingdings" panose="05000000000000000000" pitchFamily="2" charset="2"/>
              </a:rPr>
              <a:t>triangluar</a:t>
            </a:r>
            <a:r>
              <a:rPr lang="de-DE" sz="2100" dirty="0" smtClean="0">
                <a:sym typeface="Wingdings" panose="05000000000000000000" pitchFamily="2" charset="2"/>
              </a:rPr>
              <a:t> 							      </a:t>
            </a:r>
            <a:r>
              <a:rPr lang="de-DE" sz="2100" dirty="0" err="1" smtClean="0">
                <a:sym typeface="Wingdings" panose="05000000000000000000" pitchFamily="2" charset="2"/>
              </a:rPr>
              <a:t>facet</a:t>
            </a:r>
            <a:r>
              <a:rPr lang="de-DE" sz="2100" dirty="0" smtClean="0">
                <a:sym typeface="Wingdings" panose="05000000000000000000" pitchFamily="2" charset="2"/>
              </a:rPr>
              <a:t> f.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100" dirty="0" smtClean="0">
                <a:sym typeface="Wingdings" panose="05000000000000000000" pitchFamily="2" charset="2"/>
              </a:rPr>
              <a:t>12.						</a:t>
            </a:r>
            <a:r>
              <a:rPr lang="de-DE" sz="2100" dirty="0">
                <a:sym typeface="Wingdings" panose="05000000000000000000" pitchFamily="2" charset="2"/>
              </a:rPr>
              <a:t>	</a:t>
            </a:r>
            <a:r>
              <a:rPr lang="de-DE" sz="2100" b="1" dirty="0" err="1" smtClean="0">
                <a:sym typeface="Wingdings" panose="05000000000000000000" pitchFamily="2" charset="2"/>
              </a:rPr>
              <a:t>if</a:t>
            </a:r>
            <a:r>
              <a:rPr lang="de-DE" sz="2100" b="1" dirty="0" smtClean="0">
                <a:sym typeface="Wingdings" panose="05000000000000000000" pitchFamily="2" charset="2"/>
              </a:rPr>
              <a:t> </a:t>
            </a:r>
            <a:r>
              <a:rPr lang="de-DE" sz="2100" dirty="0" smtClean="0">
                <a:sym typeface="Wingdings" panose="05000000000000000000" pitchFamily="2" charset="2"/>
              </a:rPr>
              <a:t>f</a:t>
            </a:r>
            <a:r>
              <a:rPr lang="de-DE" sz="2100" b="1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is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coplanar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with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its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neighbor</a:t>
            </a:r>
            <a:r>
              <a:rPr lang="de-DE" sz="2100" dirty="0" smtClean="0">
                <a:sym typeface="Wingdings" panose="05000000000000000000" pitchFamily="2" charset="2"/>
              </a:rPr>
              <a:t> 								    </a:t>
            </a:r>
            <a:r>
              <a:rPr lang="de-DE" sz="2100" dirty="0" err="1" smtClean="0">
                <a:sym typeface="Wingdings" panose="05000000000000000000" pitchFamily="2" charset="2"/>
              </a:rPr>
              <a:t>facet</a:t>
            </a:r>
            <a:r>
              <a:rPr lang="de-DE" sz="2100" dirty="0" smtClean="0">
                <a:sym typeface="Wingdings" panose="05000000000000000000" pitchFamily="2" charset="2"/>
              </a:rPr>
              <a:t> f‘ </a:t>
            </a:r>
            <a:r>
              <a:rPr lang="de-DE" sz="2100" dirty="0" err="1" smtClean="0">
                <a:sym typeface="Wingdings" panose="05000000000000000000" pitchFamily="2" charset="2"/>
              </a:rPr>
              <a:t>along</a:t>
            </a:r>
            <a:r>
              <a:rPr lang="de-DE" sz="2100" dirty="0" smtClean="0">
                <a:sym typeface="Wingdings" panose="05000000000000000000" pitchFamily="2" charset="2"/>
              </a:rPr>
              <a:t> 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100" dirty="0" smtClean="0">
                <a:sym typeface="Wingdings" panose="05000000000000000000" pitchFamily="2" charset="2"/>
              </a:rPr>
              <a:t>13.							    </a:t>
            </a:r>
            <a:r>
              <a:rPr lang="de-DE" sz="2100" b="1" dirty="0" err="1" smtClean="0">
                <a:sym typeface="Wingdings" panose="05000000000000000000" pitchFamily="2" charset="2"/>
              </a:rPr>
              <a:t>then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Merge</a:t>
            </a:r>
            <a:r>
              <a:rPr lang="de-DE" sz="2100" dirty="0" smtClean="0">
                <a:sym typeface="Wingdings" panose="05000000000000000000" pitchFamily="2" charset="2"/>
              </a:rPr>
              <a:t> f </a:t>
            </a:r>
            <a:r>
              <a:rPr lang="de-DE" sz="2100" dirty="0" err="1" smtClean="0">
                <a:sym typeface="Wingdings" panose="05000000000000000000" pitchFamily="2" charset="2"/>
              </a:rPr>
              <a:t>and</a:t>
            </a:r>
            <a:r>
              <a:rPr lang="de-DE" sz="2100" dirty="0" smtClean="0">
                <a:sym typeface="Wingdings" panose="05000000000000000000" pitchFamily="2" charset="2"/>
              </a:rPr>
              <a:t> f‘ </a:t>
            </a:r>
            <a:r>
              <a:rPr lang="de-DE" sz="2100" dirty="0" err="1" smtClean="0">
                <a:sym typeface="Wingdings" panose="05000000000000000000" pitchFamily="2" charset="2"/>
              </a:rPr>
              <a:t>into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one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facet</a:t>
            </a:r>
            <a:r>
              <a:rPr lang="de-DE" sz="2100" dirty="0" smtClean="0">
                <a:sym typeface="Wingdings" panose="05000000000000000000" pitchFamily="2" charset="2"/>
              </a:rPr>
              <a:t>, 								              </a:t>
            </a:r>
            <a:r>
              <a:rPr lang="de-DE" sz="2100" dirty="0" err="1" smtClean="0">
                <a:sym typeface="Wingdings" panose="05000000000000000000" pitchFamily="2" charset="2"/>
              </a:rPr>
              <a:t>whose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conflict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list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is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the</a:t>
            </a:r>
            <a:r>
              <a:rPr lang="de-DE" sz="2100" dirty="0" smtClean="0">
                <a:sym typeface="Wingdings" panose="05000000000000000000" pitchFamily="2" charset="2"/>
              </a:rPr>
              <a:t> 								</a:t>
            </a:r>
            <a:r>
              <a:rPr lang="de-DE" sz="2100" dirty="0">
                <a:sym typeface="Wingdings" panose="05000000000000000000" pitchFamily="2" charset="2"/>
              </a:rPr>
              <a:t> </a:t>
            </a:r>
            <a:r>
              <a:rPr lang="de-DE" sz="2100" dirty="0" smtClean="0">
                <a:sym typeface="Wingdings" panose="05000000000000000000" pitchFamily="2" charset="2"/>
              </a:rPr>
              <a:t>             same </a:t>
            </a:r>
            <a:r>
              <a:rPr lang="de-DE" sz="2100" dirty="0" err="1" smtClean="0">
                <a:sym typeface="Wingdings" panose="05000000000000000000" pitchFamily="2" charset="2"/>
              </a:rPr>
              <a:t>as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that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of</a:t>
            </a:r>
            <a:r>
              <a:rPr lang="de-DE" sz="2100" dirty="0" smtClean="0">
                <a:sym typeface="Wingdings" panose="05000000000000000000" pitchFamily="2" charset="2"/>
              </a:rPr>
              <a:t> f‘.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100" dirty="0" smtClean="0">
                <a:sym typeface="Wingdings" panose="05000000000000000000" pitchFamily="2" charset="2"/>
              </a:rPr>
              <a:t>14.							</a:t>
            </a:r>
            <a:r>
              <a:rPr lang="de-DE" sz="2100" b="1" dirty="0" err="1" smtClean="0">
                <a:sym typeface="Wingdings" panose="05000000000000000000" pitchFamily="2" charset="2"/>
              </a:rPr>
              <a:t>else</a:t>
            </a:r>
            <a:r>
              <a:rPr lang="de-DE" sz="2100" dirty="0" smtClean="0">
                <a:sym typeface="Wingdings" panose="05000000000000000000" pitchFamily="2" charset="2"/>
              </a:rPr>
              <a:t> (* </a:t>
            </a:r>
            <a:r>
              <a:rPr lang="de-DE" sz="2100" dirty="0" err="1" smtClean="0">
                <a:sym typeface="Wingdings" panose="05000000000000000000" pitchFamily="2" charset="2"/>
              </a:rPr>
              <a:t>Determine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conflicts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for</a:t>
            </a:r>
            <a:r>
              <a:rPr lang="de-DE" sz="2100" dirty="0" smtClean="0">
                <a:sym typeface="Wingdings" panose="05000000000000000000" pitchFamily="2" charset="2"/>
              </a:rPr>
              <a:t> f: *)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100" dirty="0" smtClean="0">
                <a:sym typeface="Wingdings" panose="05000000000000000000" pitchFamily="2" charset="2"/>
              </a:rPr>
              <a:t>15.							         Create a </a:t>
            </a:r>
            <a:r>
              <a:rPr lang="de-DE" sz="2100" dirty="0" err="1" smtClean="0">
                <a:sym typeface="Wingdings" panose="05000000000000000000" pitchFamily="2" charset="2"/>
              </a:rPr>
              <a:t>node</a:t>
            </a:r>
            <a:r>
              <a:rPr lang="de-DE" sz="2100" dirty="0" smtClean="0">
                <a:sym typeface="Wingdings" panose="05000000000000000000" pitchFamily="2" charset="2"/>
              </a:rPr>
              <a:t> f in G.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100" dirty="0" smtClean="0">
                <a:sym typeface="Wingdings" panose="05000000000000000000" pitchFamily="2" charset="2"/>
              </a:rPr>
              <a:t>16.							         </a:t>
            </a:r>
            <a:r>
              <a:rPr lang="de-DE" sz="2100" dirty="0" err="1" smtClean="0">
                <a:sym typeface="Wingdings" panose="05000000000000000000" pitchFamily="2" charset="2"/>
              </a:rPr>
              <a:t>Let</a:t>
            </a:r>
            <a:r>
              <a:rPr lang="de-DE" sz="2100" dirty="0" smtClean="0">
                <a:sym typeface="Wingdings" panose="05000000000000000000" pitchFamily="2" charset="2"/>
              </a:rPr>
              <a:t> f1 </a:t>
            </a:r>
            <a:r>
              <a:rPr lang="de-DE" sz="2100" dirty="0" err="1" smtClean="0">
                <a:sym typeface="Wingdings" panose="05000000000000000000" pitchFamily="2" charset="2"/>
              </a:rPr>
              <a:t>and</a:t>
            </a:r>
            <a:r>
              <a:rPr lang="de-DE" sz="2100" dirty="0" smtClean="0">
                <a:sym typeface="Wingdings" panose="05000000000000000000" pitchFamily="2" charset="2"/>
              </a:rPr>
              <a:t> f2 </a:t>
            </a:r>
            <a:r>
              <a:rPr lang="de-DE" sz="2100" dirty="0" err="1" smtClean="0">
                <a:sym typeface="Wingdings" panose="05000000000000000000" pitchFamily="2" charset="2"/>
              </a:rPr>
              <a:t>be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the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facets</a:t>
            </a:r>
            <a:endParaRPr lang="de-DE" sz="2100" dirty="0" smtClean="0">
              <a:sym typeface="Wingdings" panose="05000000000000000000" pitchFamily="2" charset="2"/>
            </a:endParaRPr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100" dirty="0">
                <a:sym typeface="Wingdings" panose="05000000000000000000" pitchFamily="2" charset="2"/>
              </a:rPr>
              <a:t>	</a:t>
            </a:r>
            <a:r>
              <a:rPr lang="de-DE" sz="2100" dirty="0" smtClean="0">
                <a:sym typeface="Wingdings" panose="05000000000000000000" pitchFamily="2" charset="2"/>
              </a:rPr>
              <a:t>					</a:t>
            </a:r>
            <a:r>
              <a:rPr lang="de-DE" sz="2100" dirty="0">
                <a:sym typeface="Wingdings" panose="05000000000000000000" pitchFamily="2" charset="2"/>
              </a:rPr>
              <a:t>	 </a:t>
            </a:r>
            <a:r>
              <a:rPr lang="de-DE" sz="2100" dirty="0" smtClean="0">
                <a:sym typeface="Wingdings" panose="05000000000000000000" pitchFamily="2" charset="2"/>
              </a:rPr>
              <a:t>        </a:t>
            </a:r>
            <a:r>
              <a:rPr lang="de-DE" sz="2100" dirty="0" err="1" smtClean="0">
                <a:sym typeface="Wingdings" panose="05000000000000000000" pitchFamily="2" charset="2"/>
              </a:rPr>
              <a:t>incident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to</a:t>
            </a:r>
            <a:r>
              <a:rPr lang="de-DE" sz="2100" dirty="0" smtClean="0">
                <a:sym typeface="Wingdings" panose="05000000000000000000" pitchFamily="2" charset="2"/>
              </a:rPr>
              <a:t> e in </a:t>
            </a:r>
            <a:r>
              <a:rPr lang="de-DE" sz="2100" dirty="0" err="1" smtClean="0">
                <a:sym typeface="Wingdings" panose="05000000000000000000" pitchFamily="2" charset="2"/>
              </a:rPr>
              <a:t>the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old</a:t>
            </a:r>
            <a:r>
              <a:rPr lang="de-DE" sz="2100" dirty="0">
                <a:sym typeface="Wingdings" panose="05000000000000000000" pitchFamily="2" charset="2"/>
              </a:rPr>
              <a:t> </a:t>
            </a:r>
            <a:endParaRPr lang="de-DE" sz="2100" dirty="0" smtClean="0">
              <a:sym typeface="Wingdings" panose="05000000000000000000" pitchFamily="2" charset="2"/>
            </a:endParaRPr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100" dirty="0">
                <a:sym typeface="Wingdings" panose="05000000000000000000" pitchFamily="2" charset="2"/>
              </a:rPr>
              <a:t>	</a:t>
            </a:r>
            <a:r>
              <a:rPr lang="de-DE" sz="2100" dirty="0" smtClean="0">
                <a:sym typeface="Wingdings" panose="05000000000000000000" pitchFamily="2" charset="2"/>
              </a:rPr>
              <a:t>						         </a:t>
            </a:r>
            <a:r>
              <a:rPr lang="de-DE" sz="2100" dirty="0" err="1" smtClean="0">
                <a:sym typeface="Wingdings" panose="05000000000000000000" pitchFamily="2" charset="2"/>
              </a:rPr>
              <a:t>convex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hull</a:t>
            </a:r>
            <a:endParaRPr lang="de-DE" sz="2100" dirty="0" smtClean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dirty="0" smtClean="0">
                <a:sym typeface="Wingdings" panose="05000000000000000000" pitchFamily="2" charset="2"/>
              </a:rPr>
              <a:t>17.							         P(e) </a:t>
            </a:r>
            <a:r>
              <a:rPr lang="de-DE" dirty="0" err="1" smtClean="0">
                <a:sym typeface="Wingdings" panose="05000000000000000000" pitchFamily="2" charset="2"/>
              </a:rPr>
              <a:t>Pconflict</a:t>
            </a:r>
            <a:r>
              <a:rPr lang="de-DE" dirty="0" smtClean="0">
                <a:sym typeface="Wingdings" panose="05000000000000000000" pitchFamily="2" charset="2"/>
              </a:rPr>
              <a:t>(f1) u 										</a:t>
            </a:r>
            <a:r>
              <a:rPr lang="de-DE" dirty="0" err="1" smtClean="0">
                <a:sym typeface="Wingdings" panose="05000000000000000000" pitchFamily="2" charset="2"/>
              </a:rPr>
              <a:t>Pconflict</a:t>
            </a:r>
            <a:r>
              <a:rPr lang="de-DE" dirty="0" smtClean="0">
                <a:sym typeface="Wingdings" panose="05000000000000000000" pitchFamily="2" charset="2"/>
              </a:rPr>
              <a:t>(f2)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dirty="0" smtClean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128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</a:t>
            </a:r>
            <a:r>
              <a:rPr lang="de-DE" dirty="0" smtClean="0"/>
              <a:t>– Algorithmen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100" dirty="0" smtClean="0">
                <a:sym typeface="Wingdings" panose="05000000000000000000" pitchFamily="2" charset="2"/>
              </a:rPr>
              <a:t>18.							         </a:t>
            </a:r>
            <a:r>
              <a:rPr lang="de-DE" sz="2100" b="1" dirty="0" err="1" smtClean="0">
                <a:sym typeface="Wingdings" panose="05000000000000000000" pitchFamily="2" charset="2"/>
              </a:rPr>
              <a:t>for</a:t>
            </a:r>
            <a:r>
              <a:rPr lang="de-DE" sz="2100" dirty="0" smtClean="0">
                <a:sym typeface="Wingdings" panose="05000000000000000000" pitchFamily="2" charset="2"/>
              </a:rPr>
              <a:t> all </a:t>
            </a:r>
            <a:r>
              <a:rPr lang="de-DE" sz="2100" dirty="0" err="1" smtClean="0">
                <a:sym typeface="Wingdings" panose="05000000000000000000" pitchFamily="2" charset="2"/>
              </a:rPr>
              <a:t>points</a:t>
            </a:r>
            <a:r>
              <a:rPr lang="de-DE" sz="2100" dirty="0" smtClean="0">
                <a:sym typeface="Wingdings" panose="05000000000000000000" pitchFamily="2" charset="2"/>
              </a:rPr>
              <a:t> p e P(e)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100" dirty="0" smtClean="0">
                <a:sym typeface="Wingdings" panose="05000000000000000000" pitchFamily="2" charset="2"/>
              </a:rPr>
              <a:t>19.								</a:t>
            </a:r>
            <a:r>
              <a:rPr lang="de-DE" sz="2100" b="1" dirty="0" smtClean="0">
                <a:sym typeface="Wingdings" panose="05000000000000000000" pitchFamily="2" charset="2"/>
              </a:rPr>
              <a:t>do </a:t>
            </a:r>
            <a:r>
              <a:rPr lang="de-DE" sz="2100" dirty="0" err="1" smtClean="0">
                <a:sym typeface="Wingdings" panose="05000000000000000000" pitchFamily="2" charset="2"/>
              </a:rPr>
              <a:t>If</a:t>
            </a:r>
            <a:r>
              <a:rPr lang="de-DE" sz="2100" dirty="0" smtClean="0">
                <a:sym typeface="Wingdings" panose="05000000000000000000" pitchFamily="2" charset="2"/>
              </a:rPr>
              <a:t> f </a:t>
            </a:r>
            <a:r>
              <a:rPr lang="de-DE" sz="2100" dirty="0" err="1" smtClean="0">
                <a:sym typeface="Wingdings" panose="05000000000000000000" pitchFamily="2" charset="2"/>
              </a:rPr>
              <a:t>is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visible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from</a:t>
            </a:r>
            <a:r>
              <a:rPr lang="de-DE" sz="2100" dirty="0" smtClean="0">
                <a:sym typeface="Wingdings" panose="05000000000000000000" pitchFamily="2" charset="2"/>
              </a:rPr>
              <a:t> p, 									      </a:t>
            </a:r>
            <a:r>
              <a:rPr lang="de-DE" sz="2100" dirty="0" err="1" smtClean="0">
                <a:sym typeface="Wingdings" panose="05000000000000000000" pitchFamily="2" charset="2"/>
              </a:rPr>
              <a:t>add</a:t>
            </a:r>
            <a:r>
              <a:rPr lang="de-DE" sz="2100" dirty="0" smtClean="0">
                <a:sym typeface="Wingdings" panose="05000000000000000000" pitchFamily="2" charset="2"/>
              </a:rPr>
              <a:t> (</a:t>
            </a:r>
            <a:r>
              <a:rPr lang="de-DE" sz="2100" dirty="0" err="1" smtClean="0">
                <a:sym typeface="Wingdings" panose="05000000000000000000" pitchFamily="2" charset="2"/>
              </a:rPr>
              <a:t>p,f</a:t>
            </a:r>
            <a:r>
              <a:rPr lang="de-DE" sz="2100" dirty="0" smtClean="0">
                <a:sym typeface="Wingdings" panose="05000000000000000000" pitchFamily="2" charset="2"/>
              </a:rPr>
              <a:t>) </a:t>
            </a:r>
            <a:r>
              <a:rPr lang="de-DE" sz="2100" dirty="0" err="1" smtClean="0">
                <a:sym typeface="Wingdings" panose="05000000000000000000" pitchFamily="2" charset="2"/>
              </a:rPr>
              <a:t>to</a:t>
            </a:r>
            <a:r>
              <a:rPr lang="de-DE" sz="2100" dirty="0" smtClean="0">
                <a:sym typeface="Wingdings" panose="05000000000000000000" pitchFamily="2" charset="2"/>
              </a:rPr>
              <a:t> G.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100" dirty="0" smtClean="0">
                <a:sym typeface="Wingdings" panose="05000000000000000000" pitchFamily="2" charset="2"/>
              </a:rPr>
              <a:t>20.					Delete </a:t>
            </a:r>
            <a:r>
              <a:rPr lang="de-DE" sz="2100" dirty="0" err="1" smtClean="0">
                <a:sym typeface="Wingdings" panose="05000000000000000000" pitchFamily="2" charset="2"/>
              </a:rPr>
              <a:t>the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node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corresponding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to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pr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and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the</a:t>
            </a:r>
            <a:r>
              <a:rPr lang="de-DE" sz="2100" dirty="0" smtClean="0">
                <a:sym typeface="Wingdings" panose="05000000000000000000" pitchFamily="2" charset="2"/>
              </a:rPr>
              <a:t> 						</a:t>
            </a:r>
            <a:r>
              <a:rPr lang="de-DE" sz="2100" dirty="0" err="1" smtClean="0">
                <a:sym typeface="Wingdings" panose="05000000000000000000" pitchFamily="2" charset="2"/>
              </a:rPr>
              <a:t>nodes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corresponding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to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the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facets</a:t>
            </a:r>
            <a:r>
              <a:rPr lang="de-DE" sz="2100" dirty="0" smtClean="0">
                <a:sym typeface="Wingdings" panose="05000000000000000000" pitchFamily="2" charset="2"/>
              </a:rPr>
              <a:t> in </a:t>
            </a:r>
            <a:r>
              <a:rPr lang="de-DE" sz="2100" dirty="0" err="1" smtClean="0">
                <a:sym typeface="Wingdings" panose="05000000000000000000" pitchFamily="2" charset="2"/>
              </a:rPr>
              <a:t>Fconflict</a:t>
            </a:r>
            <a:r>
              <a:rPr lang="de-DE" sz="2100" dirty="0" smtClean="0">
                <a:sym typeface="Wingdings" panose="05000000000000000000" pitchFamily="2" charset="2"/>
              </a:rPr>
              <a:t>(</a:t>
            </a:r>
            <a:r>
              <a:rPr lang="de-DE" sz="2100" dirty="0" err="1" smtClean="0">
                <a:sym typeface="Wingdings" panose="05000000000000000000" pitchFamily="2" charset="2"/>
              </a:rPr>
              <a:t>pr</a:t>
            </a:r>
            <a:r>
              <a:rPr lang="de-DE" sz="2100" dirty="0" smtClean="0">
                <a:sym typeface="Wingdings" panose="05000000000000000000" pitchFamily="2" charset="2"/>
              </a:rPr>
              <a:t>) 						</a:t>
            </a:r>
            <a:r>
              <a:rPr lang="de-DE" sz="2100" dirty="0" err="1" smtClean="0">
                <a:sym typeface="Wingdings" panose="05000000000000000000" pitchFamily="2" charset="2"/>
              </a:rPr>
              <a:t>from</a:t>
            </a:r>
            <a:r>
              <a:rPr lang="de-DE" sz="2100" dirty="0" smtClean="0">
                <a:sym typeface="Wingdings" panose="05000000000000000000" pitchFamily="2" charset="2"/>
              </a:rPr>
              <a:t> G, </a:t>
            </a:r>
            <a:r>
              <a:rPr lang="de-DE" sz="2100" dirty="0" err="1" smtClean="0">
                <a:sym typeface="Wingdings" panose="05000000000000000000" pitchFamily="2" charset="2"/>
              </a:rPr>
              <a:t>together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with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their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incident</a:t>
            </a:r>
            <a:r>
              <a:rPr lang="de-DE" sz="2100" dirty="0" smtClean="0">
                <a:sym typeface="Wingdings" panose="05000000000000000000" pitchFamily="2" charset="2"/>
              </a:rPr>
              <a:t> </a:t>
            </a:r>
            <a:r>
              <a:rPr lang="de-DE" sz="2100" dirty="0" err="1" smtClean="0">
                <a:sym typeface="Wingdings" panose="05000000000000000000" pitchFamily="2" charset="2"/>
              </a:rPr>
              <a:t>ars</a:t>
            </a:r>
            <a:r>
              <a:rPr lang="de-DE" sz="2100" dirty="0" smtClean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100" dirty="0" smtClean="0">
                <a:sym typeface="Wingdings" panose="05000000000000000000" pitchFamily="2" charset="2"/>
              </a:rPr>
              <a:t>21.	</a:t>
            </a:r>
            <a:r>
              <a:rPr lang="de-DE" sz="2100" b="1" dirty="0" err="1" smtClean="0">
                <a:sym typeface="Wingdings" panose="05000000000000000000" pitchFamily="2" charset="2"/>
              </a:rPr>
              <a:t>return</a:t>
            </a:r>
            <a:r>
              <a:rPr lang="de-DE" sz="2100" b="1" smtClean="0">
                <a:sym typeface="Wingdings" panose="05000000000000000000" pitchFamily="2" charset="2"/>
              </a:rPr>
              <a:t> </a:t>
            </a:r>
            <a:r>
              <a:rPr lang="de-DE" sz="2100">
                <a:sym typeface="Wingdings" panose="05000000000000000000" pitchFamily="2" charset="2"/>
              </a:rPr>
              <a:t>C</a:t>
            </a:r>
            <a:endParaRPr lang="de-DE" sz="2100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dirty="0" smtClean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023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Analysis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=&gt; total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facets</a:t>
            </a:r>
            <a:r>
              <a:rPr lang="de-DE" dirty="0" smtClean="0"/>
              <a:t> </a:t>
            </a:r>
            <a:r>
              <a:rPr lang="de-DE" dirty="0" err="1" smtClean="0"/>
              <a:t>created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CONVEX HULL at </a:t>
            </a:r>
            <a:r>
              <a:rPr lang="de-DE" dirty="0" err="1" smtClean="0"/>
              <a:t>most</a:t>
            </a:r>
            <a:r>
              <a:rPr lang="de-DE" dirty="0" smtClean="0"/>
              <a:t>: 6n – 20</a:t>
            </a:r>
          </a:p>
          <a:p>
            <a:r>
              <a:rPr lang="de-DE" dirty="0" smtClean="0"/>
              <a:t>1. Stage </a:t>
            </a:r>
          </a:p>
          <a:p>
            <a:pPr lvl="1"/>
            <a:r>
              <a:rPr lang="de-DE" dirty="0" err="1" smtClean="0"/>
              <a:t>Thetrahedon</a:t>
            </a:r>
            <a:r>
              <a:rPr lang="de-DE" dirty="0" smtClean="0"/>
              <a:t> =&gt; 4 </a:t>
            </a:r>
            <a:r>
              <a:rPr lang="de-DE" dirty="0" err="1" smtClean="0"/>
              <a:t>facets</a:t>
            </a:r>
            <a:endParaRPr lang="de-DE" dirty="0"/>
          </a:p>
          <a:p>
            <a:r>
              <a:rPr lang="de-DE" dirty="0" smtClean="0"/>
              <a:t>Every </a:t>
            </a:r>
            <a:r>
              <a:rPr lang="de-DE" dirty="0" err="1" smtClean="0"/>
              <a:t>next</a:t>
            </a:r>
            <a:r>
              <a:rPr lang="de-DE" dirty="0" smtClean="0"/>
              <a:t> Stage</a:t>
            </a:r>
          </a:p>
          <a:p>
            <a:pPr lvl="1"/>
            <a:r>
              <a:rPr lang="de-DE" dirty="0" smtClean="0"/>
              <a:t>New </a:t>
            </a:r>
            <a:r>
              <a:rPr lang="de-DE" dirty="0" err="1" smtClean="0"/>
              <a:t>facets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created</a:t>
            </a:r>
            <a:r>
              <a:rPr lang="de-DE" dirty="0" smtClean="0"/>
              <a:t> </a:t>
            </a:r>
            <a:r>
              <a:rPr lang="de-DE" dirty="0" err="1" smtClean="0"/>
              <a:t>connecting</a:t>
            </a:r>
            <a:r>
              <a:rPr lang="de-DE" dirty="0" smtClean="0"/>
              <a:t> </a:t>
            </a:r>
            <a:r>
              <a:rPr lang="de-DE" dirty="0" err="1" smtClean="0"/>
              <a:t>pr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horizon</a:t>
            </a:r>
            <a:endParaRPr lang="de-DE" dirty="0" smtClean="0"/>
          </a:p>
          <a:p>
            <a:pPr lvl="1"/>
            <a:r>
              <a:rPr lang="de-DE" dirty="0" err="1" smtClean="0"/>
              <a:t>Degree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</a:t>
            </a:r>
            <a:r>
              <a:rPr lang="de-DE" dirty="0"/>
              <a:t> </a:t>
            </a:r>
            <a:r>
              <a:rPr lang="de-DE" dirty="0" smtClean="0"/>
              <a:t>in </a:t>
            </a:r>
            <a:r>
              <a:rPr lang="de-DE" dirty="0" err="1" smtClean="0"/>
              <a:t>Ch</a:t>
            </a:r>
            <a:r>
              <a:rPr lang="de-DE" dirty="0" smtClean="0"/>
              <a:t>(</a:t>
            </a:r>
            <a:r>
              <a:rPr lang="de-DE" dirty="0" err="1" smtClean="0"/>
              <a:t>Pr</a:t>
            </a:r>
            <a:r>
              <a:rPr lang="de-DE" dirty="0" smtClean="0"/>
              <a:t>) 	</a:t>
            </a:r>
            <a:r>
              <a:rPr lang="de-DE" dirty="0" err="1" smtClean="0"/>
              <a:t>deg</a:t>
            </a:r>
            <a:r>
              <a:rPr lang="de-DE" dirty="0" smtClean="0"/>
              <a:t>(</a:t>
            </a:r>
            <a:r>
              <a:rPr lang="de-DE" dirty="0" err="1" smtClean="0"/>
              <a:t>pr</a:t>
            </a:r>
            <a:r>
              <a:rPr lang="de-DE" dirty="0" smtClean="0"/>
              <a:t>, CH(</a:t>
            </a:r>
            <a:r>
              <a:rPr lang="de-DE" dirty="0" err="1" smtClean="0"/>
              <a:t>Pr</a:t>
            </a:r>
            <a:r>
              <a:rPr lang="de-DE" dirty="0" smtClean="0"/>
              <a:t>))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267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17024" y="5931949"/>
            <a:ext cx="4994910" cy="543858"/>
          </a:xfrm>
        </p:spPr>
        <p:txBody>
          <a:bodyPr/>
          <a:lstStyle/>
          <a:p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computational</a:t>
            </a:r>
            <a:r>
              <a:rPr lang="de-DE" dirty="0" smtClean="0"/>
              <a:t> </a:t>
            </a:r>
            <a:r>
              <a:rPr lang="de-DE" dirty="0" err="1" smtClean="0"/>
              <a:t>geometry</a:t>
            </a:r>
            <a:r>
              <a:rPr lang="de-DE" dirty="0" smtClean="0"/>
              <a:t> </a:t>
            </a:r>
            <a:r>
              <a:rPr lang="de-DE" dirty="0" err="1" smtClean="0"/>
              <a:t>matters</a:t>
            </a:r>
            <a:r>
              <a:rPr lang="de-DE" dirty="0" smtClean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99" y="2527008"/>
            <a:ext cx="1532715" cy="153271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1"/>
          <a:stretch/>
        </p:blipFill>
        <p:spPr>
          <a:xfrm>
            <a:off x="1876566" y="2570266"/>
            <a:ext cx="1446501" cy="143342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195" y="1864494"/>
            <a:ext cx="1851570" cy="132503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97" y="4421193"/>
            <a:ext cx="2620537" cy="1223964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73" b="100000" l="21263" r="5878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00"/>
          <a:stretch/>
        </p:blipFill>
        <p:spPr>
          <a:xfrm>
            <a:off x="9825046" y="3029157"/>
            <a:ext cx="4246274" cy="3116208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326" b="100000" l="58283" r="968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00"/>
          <a:stretch/>
        </p:blipFill>
        <p:spPr>
          <a:xfrm>
            <a:off x="7753149" y="3029157"/>
            <a:ext cx="4246274" cy="3116208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1" name="Inhaltsplatzhalter 2"/>
          <p:cNvSpPr txBox="1">
            <a:spLocks/>
          </p:cNvSpPr>
          <p:nvPr/>
        </p:nvSpPr>
        <p:spPr>
          <a:xfrm>
            <a:off x="1040517" y="1956758"/>
            <a:ext cx="499491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computational</a:t>
            </a:r>
            <a:r>
              <a:rPr lang="de-DE" dirty="0" smtClean="0"/>
              <a:t> </a:t>
            </a:r>
            <a:r>
              <a:rPr lang="de-DE" dirty="0" err="1" smtClean="0"/>
              <a:t>geometry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.</a:t>
            </a:r>
          </a:p>
          <a:p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10"/>
          <a:srcRect l="20440" t="5457" r="18542"/>
          <a:stretch/>
        </p:blipFill>
        <p:spPr>
          <a:xfrm>
            <a:off x="3871800" y="3464626"/>
            <a:ext cx="1864608" cy="2166830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3769074" y="5611213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[1]</a:t>
            </a:r>
            <a:endParaRPr lang="de-DE" sz="1100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525" y="2258115"/>
            <a:ext cx="2796221" cy="1327999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6803864" y="3549796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[2]</a:t>
            </a:r>
            <a:endParaRPr lang="de-DE" sz="1100" dirty="0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219"/>
          <a:stretch/>
        </p:blipFill>
        <p:spPr>
          <a:xfrm>
            <a:off x="5822212" y="3903670"/>
            <a:ext cx="1456221" cy="1218511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5733341" y="5083640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[3]</a:t>
            </a:r>
            <a:endParaRPr lang="de-DE" sz="1100" dirty="0"/>
          </a:p>
        </p:txBody>
      </p:sp>
      <p:sp>
        <p:nvSpPr>
          <p:cNvPr id="18" name="Textfeld 17"/>
          <p:cNvSpPr txBox="1"/>
          <p:nvPr/>
        </p:nvSpPr>
        <p:spPr>
          <a:xfrm>
            <a:off x="4806320" y="3189524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[4]</a:t>
            </a:r>
            <a:endParaRPr lang="de-DE" sz="1100" dirty="0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304" y="4332162"/>
            <a:ext cx="1983026" cy="1239391"/>
          </a:xfrm>
          <a:prstGeom prst="rect">
            <a:avLst/>
          </a:prstGeom>
        </p:spPr>
      </p:pic>
      <p:sp>
        <p:nvSpPr>
          <p:cNvPr id="20" name="Textfeld 19"/>
          <p:cNvSpPr txBox="1"/>
          <p:nvPr/>
        </p:nvSpPr>
        <p:spPr>
          <a:xfrm>
            <a:off x="7958380" y="54631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7260978" y="5522767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[5]</a:t>
            </a:r>
            <a:endParaRPr lang="de-DE" sz="1100" dirty="0"/>
          </a:p>
        </p:txBody>
      </p:sp>
      <p:sp>
        <p:nvSpPr>
          <p:cNvPr id="22" name="Textfeld 21"/>
          <p:cNvSpPr txBox="1"/>
          <p:nvPr/>
        </p:nvSpPr>
        <p:spPr>
          <a:xfrm>
            <a:off x="9870719" y="6121489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[6]</a:t>
            </a:r>
            <a:endParaRPr lang="de-DE" sz="1100" dirty="0"/>
          </a:p>
        </p:txBody>
      </p:sp>
      <p:pic>
        <p:nvPicPr>
          <p:cNvPr id="23" name="Grafik 22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52" t="12455"/>
          <a:stretch/>
        </p:blipFill>
        <p:spPr>
          <a:xfrm>
            <a:off x="10085592" y="1812458"/>
            <a:ext cx="1686052" cy="1290915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" t="6060" r="50397" b="5774"/>
          <a:stretch/>
        </p:blipFill>
        <p:spPr>
          <a:xfrm>
            <a:off x="10085591" y="1785518"/>
            <a:ext cx="1686052" cy="1300072"/>
          </a:xfrm>
          <a:prstGeom prst="rect">
            <a:avLst/>
          </a:prstGeom>
        </p:spPr>
      </p:pic>
      <p:sp>
        <p:nvSpPr>
          <p:cNvPr id="25" name="Textfeld 24"/>
          <p:cNvSpPr txBox="1"/>
          <p:nvPr/>
        </p:nvSpPr>
        <p:spPr>
          <a:xfrm>
            <a:off x="10002780" y="3058261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[7]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255631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5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  <p:bldP spid="18" grpId="0"/>
      <p:bldP spid="21" grpId="0"/>
      <p:bldP spid="22" grpId="0"/>
      <p:bldP spid="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3039972" y="4996440"/>
                <a:ext cx="5371342" cy="756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4+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=5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deg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𝐶𝐻</m:t>
                                      </m:r>
                                      <m:d>
                                        <m:d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𝑃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4+6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=6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−20</m:t>
                      </m:r>
                    </m:oMath>
                  </m:oMathPara>
                </a14:m>
                <a:endParaRPr lang="de-DE" dirty="0" smtClean="0"/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972" y="4996440"/>
                <a:ext cx="5371342" cy="7564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7508929" y="5191932"/>
            <a:ext cx="902385" cy="3642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Analysis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30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/>
              <p:cNvSpPr txBox="1"/>
              <p:nvPr/>
            </p:nvSpPr>
            <p:spPr>
              <a:xfrm>
                <a:off x="5725643" y="3126000"/>
                <a:ext cx="3723905" cy="756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den>
                      </m:f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=5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deg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𝐶𝐻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))</m:t>
                                  </m:r>
                                </m:e>
                              </m:nary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−12</m:t>
                          </m:r>
                        </m:e>
                      </m:d>
                    </m:oMath>
                  </m:oMathPara>
                </a14:m>
                <a:endParaRPr lang="de-DE" dirty="0" smtClean="0"/>
              </a:p>
            </p:txBody>
          </p:sp>
        </mc:Choice>
        <mc:Fallback xmlns=""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643" y="3126000"/>
                <a:ext cx="3723905" cy="7564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/>
              <p:cNvSpPr txBox="1"/>
              <p:nvPr/>
            </p:nvSpPr>
            <p:spPr>
              <a:xfrm>
                <a:off x="3774820" y="2071870"/>
                <a:ext cx="4687822" cy="756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𝐶𝐻</m:t>
                                  </m:r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=5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deg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𝐶𝐻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de-DE" dirty="0" smtClean="0"/>
              </a:p>
            </p:txBody>
          </p:sp>
        </mc:Choice>
        <mc:Fallback xmlns="">
          <p:sp>
            <p:nvSpPr>
              <p:cNvPr id="6" name="Textfeld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820" y="2071870"/>
                <a:ext cx="4687822" cy="7564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5725643" y="4180131"/>
                <a:ext cx="2026452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−12−12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de-DE" dirty="0" smtClean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643" y="4180131"/>
                <a:ext cx="2026452" cy="518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gende mit Linie 1 9"/>
          <p:cNvSpPr/>
          <p:nvPr/>
        </p:nvSpPr>
        <p:spPr>
          <a:xfrm>
            <a:off x="9391972" y="4439433"/>
            <a:ext cx="2572719" cy="744974"/>
          </a:xfrm>
          <a:prstGeom prst="borderCallout1">
            <a:avLst>
              <a:gd name="adj1" fmla="val 45429"/>
              <a:gd name="adj2" fmla="val -40"/>
              <a:gd name="adj3" fmla="val 112500"/>
              <a:gd name="adj4" fmla="val -38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(</a:t>
            </a:r>
            <a:r>
              <a:rPr lang="de-DE" dirty="0" err="1" smtClean="0"/>
              <a:t>bound</a:t>
            </a:r>
            <a:r>
              <a:rPr lang="de-DE" dirty="0" smtClean="0"/>
              <a:t>) total </a:t>
            </a:r>
            <a:r>
              <a:rPr lang="de-DE" dirty="0" err="1" smtClean="0"/>
              <a:t>amount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structural</a:t>
            </a:r>
            <a:r>
              <a:rPr lang="de-DE" dirty="0" smtClean="0"/>
              <a:t> </a:t>
            </a:r>
            <a:r>
              <a:rPr lang="de-DE" dirty="0" err="1" smtClean="0"/>
              <a:t>change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766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Analysis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convex</a:t>
            </a:r>
            <a:r>
              <a:rPr lang="de-DE" dirty="0" smtClean="0"/>
              <a:t> </a:t>
            </a:r>
            <a:r>
              <a:rPr lang="de-DE" dirty="0" err="1" smtClean="0"/>
              <a:t>hull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n </a:t>
            </a:r>
            <a:r>
              <a:rPr lang="de-DE" dirty="0" err="1" smtClean="0"/>
              <a:t>points</a:t>
            </a:r>
            <a:r>
              <a:rPr lang="de-DE" dirty="0" smtClean="0"/>
              <a:t> in R³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computed</a:t>
            </a:r>
            <a:r>
              <a:rPr lang="de-DE" dirty="0" smtClean="0"/>
              <a:t> in O(n log n) </a:t>
            </a:r>
            <a:r>
              <a:rPr lang="de-DE" dirty="0" err="1" smtClean="0"/>
              <a:t>randomized</a:t>
            </a:r>
            <a:r>
              <a:rPr lang="de-DE" dirty="0" smtClean="0"/>
              <a:t> </a:t>
            </a:r>
            <a:r>
              <a:rPr lang="de-DE" dirty="0" err="1" smtClean="0"/>
              <a:t>expected</a:t>
            </a:r>
            <a:r>
              <a:rPr lang="de-DE" dirty="0" smtClean="0"/>
              <a:t> time.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19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Sample </a:t>
            </a:r>
            <a:r>
              <a:rPr lang="de-DE" dirty="0" err="1" smtClean="0"/>
              <a:t>Program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Notes </a:t>
            </a:r>
            <a:r>
              <a:rPr lang="de-DE" dirty="0" err="1" smtClean="0"/>
              <a:t>for</a:t>
            </a:r>
            <a:r>
              <a:rPr lang="de-DE" dirty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Implementation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3D </a:t>
            </a:r>
            <a:r>
              <a:rPr lang="de-DE" dirty="0" err="1" smtClean="0"/>
              <a:t>Convex</a:t>
            </a:r>
            <a:r>
              <a:rPr lang="de-DE" dirty="0" smtClean="0"/>
              <a:t> Hull </a:t>
            </a:r>
            <a:r>
              <a:rPr lang="de-DE" dirty="0" err="1" smtClean="0"/>
              <a:t>Program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Using</a:t>
            </a:r>
            <a:r>
              <a:rPr lang="de-DE" dirty="0" smtClean="0">
                <a:sym typeface="Wingdings" panose="05000000000000000000" pitchFamily="2" charset="2"/>
              </a:rPr>
              <a:t> OpenGL </a:t>
            </a:r>
            <a:r>
              <a:rPr lang="de-DE" dirty="0" err="1" smtClean="0">
                <a:sym typeface="Wingdings" panose="05000000000000000000" pitchFamily="2" charset="2"/>
              </a:rPr>
              <a:t>for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Visualisation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 smtClean="0">
                <a:sym typeface="Wingdings" panose="05000000000000000000" pitchFamily="2" charset="2"/>
              </a:rPr>
              <a:t>2D &amp; 3D </a:t>
            </a:r>
            <a:r>
              <a:rPr lang="de-DE" dirty="0" err="1" smtClean="0">
                <a:sym typeface="Wingdings" panose="05000000000000000000" pitchFamily="2" charset="2"/>
              </a:rPr>
              <a:t>Convex</a:t>
            </a:r>
            <a:r>
              <a:rPr lang="de-DE" dirty="0" smtClean="0">
                <a:sym typeface="Wingdings" panose="05000000000000000000" pitchFamily="2" charset="2"/>
              </a:rPr>
              <a:t> Hull</a:t>
            </a:r>
          </a:p>
          <a:p>
            <a:r>
              <a:rPr lang="de-DE" dirty="0" smtClean="0">
                <a:sym typeface="Wingdings" panose="05000000000000000000" pitchFamily="2" charset="2"/>
              </a:rPr>
              <a:t>Parameter Arguments </a:t>
            </a:r>
            <a:r>
              <a:rPr lang="de-DE" dirty="0" err="1" smtClean="0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Runtime</a:t>
            </a:r>
            <a:r>
              <a:rPr lang="de-DE" dirty="0" smtClean="0">
                <a:sym typeface="Wingdings" panose="05000000000000000000" pitchFamily="2" charset="2"/>
              </a:rPr>
              <a:t>-Arguments</a:t>
            </a:r>
          </a:p>
          <a:p>
            <a:endParaRPr lang="de-DE" dirty="0" smtClean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https://github.com/jonassorgenfrei/convexHull3D</a:t>
            </a:r>
            <a:endParaRPr lang="de-DE" dirty="0" smtClean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201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</a:t>
            </a:r>
            <a:r>
              <a:rPr lang="de-DE" dirty="0" err="1" smtClean="0"/>
              <a:t>Conclusion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822487"/>
            <a:ext cx="1005840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running time (expected) O(n log 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generalizes to higher dimensions (optimal in the worst case)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best deterministic convex hull algorithm for odd-dimensional spaces is based on a (quite complicated) de-randomization of this algorithm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improvements for applications	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parallelize algorithm </a:t>
            </a:r>
            <a:r>
              <a:rPr lang="en-US" dirty="0" smtClean="0">
                <a:sym typeface="Wingdings" panose="05000000000000000000" pitchFamily="2" charset="2"/>
              </a:rPr>
              <a:t> use on Hardware (GPU)</a:t>
            </a:r>
            <a:endParaRPr lang="en-US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123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Algorithms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Gift wrapping–algorithm</a:t>
            </a:r>
            <a:r>
              <a:rPr lang="en-US" dirty="0" smtClean="0"/>
              <a:t>	</a:t>
            </a:r>
          </a:p>
          <a:p>
            <a:pPr lvl="1"/>
            <a:r>
              <a:rPr lang="en-US" dirty="0" smtClean="0"/>
              <a:t>O(n²) worst case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Divide-and-conquer </a:t>
            </a:r>
          </a:p>
          <a:p>
            <a:pPr lvl="1"/>
            <a:r>
              <a:rPr lang="en-US" dirty="0" smtClean="0"/>
              <a:t>O(n log n)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80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 Applications</a:t>
            </a:r>
            <a:endParaRPr lang="de-DE" dirty="0"/>
          </a:p>
        </p:txBody>
      </p:sp>
      <p:pic>
        <p:nvPicPr>
          <p:cNvPr id="6" name="Bildplatzhalter 5"/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9" t="8488" r="139" b="19846"/>
          <a:stretch/>
        </p:blipFill>
        <p:spPr/>
      </p:pic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3D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038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 </a:t>
            </a:r>
            <a:r>
              <a:rPr lang="en-US" dirty="0" smtClean="0"/>
              <a:t>Applications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Collision Detection in Computer Animation / Computer Games</a:t>
            </a:r>
          </a:p>
          <a:p>
            <a:pPr lvl="1"/>
            <a:r>
              <a:rPr lang="en-US" dirty="0" smtClean="0"/>
              <a:t>speed up (when result is negative most of the time)</a:t>
            </a:r>
          </a:p>
          <a:p>
            <a:pPr lvl="1"/>
            <a:r>
              <a:rPr lang="en-US" dirty="0" smtClean="0"/>
              <a:t>less costly then actual polyhedron</a:t>
            </a:r>
          </a:p>
          <a:p>
            <a:pPr lvl="1"/>
            <a:r>
              <a:rPr lang="en-US" dirty="0" smtClean="0"/>
              <a:t>better approximation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36</a:t>
            </a:fld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1090598" y="3642662"/>
            <a:ext cx="1972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Bounding</a:t>
            </a:r>
            <a:r>
              <a:rPr lang="de-DE" b="1" dirty="0" smtClean="0"/>
              <a:t> </a:t>
            </a:r>
            <a:r>
              <a:rPr lang="de-DE" b="1" dirty="0" err="1" smtClean="0"/>
              <a:t>Volumes</a:t>
            </a:r>
            <a:endParaRPr lang="de-DE" b="1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34" b="24732"/>
          <a:stretch/>
        </p:blipFill>
        <p:spPr>
          <a:xfrm>
            <a:off x="1356851" y="4357350"/>
            <a:ext cx="5719055" cy="1452752"/>
          </a:xfrm>
          <a:prstGeom prst="rect">
            <a:avLst/>
          </a:prstGeom>
        </p:spPr>
      </p:pic>
      <p:cxnSp>
        <p:nvCxnSpPr>
          <p:cNvPr id="11" name="Gerade Verbindung mit Pfeil 10"/>
          <p:cNvCxnSpPr/>
          <p:nvPr/>
        </p:nvCxnSpPr>
        <p:spPr>
          <a:xfrm flipV="1">
            <a:off x="1632155" y="4237705"/>
            <a:ext cx="5073445" cy="29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H="1" flipV="1">
            <a:off x="1632155" y="5903003"/>
            <a:ext cx="5073445" cy="6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3499964" y="3866649"/>
            <a:ext cx="1432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better</a:t>
            </a:r>
            <a:r>
              <a:rPr lang="de-DE" dirty="0" smtClean="0"/>
              <a:t> </a:t>
            </a:r>
            <a:r>
              <a:rPr lang="de-DE" dirty="0" err="1" smtClean="0"/>
              <a:t>bound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3499964" y="5946556"/>
            <a:ext cx="1215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faster</a:t>
            </a:r>
            <a:r>
              <a:rPr lang="de-DE" dirty="0" smtClean="0"/>
              <a:t> </a:t>
            </a:r>
            <a:r>
              <a:rPr lang="de-DE" dirty="0" err="1" smtClean="0"/>
              <a:t>tests</a:t>
            </a:r>
            <a:endParaRPr lang="de-DE" dirty="0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" t="5003" r="19955" b="2418"/>
          <a:stretch/>
        </p:blipFill>
        <p:spPr>
          <a:xfrm>
            <a:off x="7335476" y="2239766"/>
            <a:ext cx="3984785" cy="2661008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7240487" y="4860057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[1]</a:t>
            </a:r>
            <a:endParaRPr lang="de-DE" sz="1100" dirty="0"/>
          </a:p>
        </p:txBody>
      </p:sp>
      <p:sp>
        <p:nvSpPr>
          <p:cNvPr id="19" name="Textfeld 18"/>
          <p:cNvSpPr txBox="1"/>
          <p:nvPr/>
        </p:nvSpPr>
        <p:spPr>
          <a:xfrm>
            <a:off x="1581610" y="5637700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[2]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204970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 </a:t>
            </a:r>
            <a:r>
              <a:rPr lang="en-US" dirty="0" smtClean="0"/>
              <a:t>Applications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01168" lvl="1" indent="0">
              <a:buNone/>
            </a:pPr>
            <a:r>
              <a:rPr lang="en-US" b="1" dirty="0" smtClean="0"/>
              <a:t>Simulations in Movies as Special Effects &amp; CGI (in Houdini)</a:t>
            </a:r>
          </a:p>
          <a:p>
            <a:pPr marL="201168" lvl="1" indent="0">
              <a:buNone/>
            </a:pPr>
            <a:endParaRPr lang="en-US" b="1" dirty="0" smtClean="0"/>
          </a:p>
          <a:p>
            <a:pPr lvl="1"/>
            <a:r>
              <a:rPr lang="en-US" dirty="0" smtClean="0"/>
              <a:t>3D animation software</a:t>
            </a:r>
          </a:p>
          <a:p>
            <a:pPr lvl="1"/>
            <a:r>
              <a:rPr lang="en-US" dirty="0" smtClean="0"/>
              <a:t>especially for simulations &amp; procedural generation</a:t>
            </a:r>
          </a:p>
          <a:p>
            <a:pPr lvl="1"/>
            <a:r>
              <a:rPr lang="en-US" dirty="0" smtClean="0"/>
              <a:t>contains lot of computational geometry implementations</a:t>
            </a:r>
          </a:p>
          <a:p>
            <a:pPr marL="201168" lvl="1" indent="0">
              <a:buNone/>
            </a:pPr>
            <a:endParaRPr lang="en-US" dirty="0" smtClean="0"/>
          </a:p>
          <a:p>
            <a:pPr marL="201168" lvl="1" indent="0">
              <a:buNone/>
            </a:pPr>
            <a:r>
              <a:rPr lang="en-US" dirty="0" smtClean="0"/>
              <a:t>Bullet Solver</a:t>
            </a:r>
          </a:p>
          <a:p>
            <a:pPr lvl="1"/>
            <a:r>
              <a:rPr lang="en-US" dirty="0" smtClean="0"/>
              <a:t>physic engine for 3D collision detection for simulations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omputer games &amp; visual effects in movies</a:t>
            </a:r>
          </a:p>
          <a:p>
            <a:pPr marL="201168" lvl="1" indent="0">
              <a:buNone/>
            </a:pPr>
            <a:endParaRPr lang="en-US" dirty="0" smtClean="0"/>
          </a:p>
          <a:p>
            <a:pPr marL="201168" lvl="1" indent="0">
              <a:buNone/>
            </a:pPr>
            <a:endParaRPr lang="en-US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37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050" y="2434656"/>
            <a:ext cx="2247900" cy="38288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050" y="1845734"/>
            <a:ext cx="2295630" cy="491493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7919217" y="5787004"/>
            <a:ext cx="323646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1168" lvl="1" indent="0">
              <a:buNone/>
            </a:pPr>
            <a:r>
              <a:rPr lang="en-US" sz="1100" dirty="0">
                <a:hlinkClick r:id="rId4"/>
              </a:rPr>
              <a:t>https://www.sidefx.com/community/h17-launch/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8631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 </a:t>
            </a:r>
            <a:r>
              <a:rPr lang="en-US" dirty="0" smtClean="0"/>
              <a:t>Applications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 smtClean="0"/>
              <a:t>Renderering</a:t>
            </a:r>
            <a:endParaRPr lang="de-DE" b="1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669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 </a:t>
            </a:r>
            <a:r>
              <a:rPr lang="en-US" dirty="0" smtClean="0"/>
              <a:t>Applications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Batch </a:t>
            </a:r>
            <a:r>
              <a:rPr lang="de-DE" b="1" dirty="0" err="1" smtClean="0"/>
              <a:t>Culling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710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Introduction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063779"/>
            <a:ext cx="3427730" cy="205663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010" y="3063779"/>
            <a:ext cx="3427730" cy="205663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740" y="3063779"/>
            <a:ext cx="3444869" cy="2056638"/>
          </a:xfrm>
          <a:prstGeom prst="rect">
            <a:avLst/>
          </a:prstGeom>
        </p:spPr>
      </p:pic>
      <p:sp>
        <p:nvSpPr>
          <p:cNvPr id="8" name="Inhaltsplatzhalter 2"/>
          <p:cNvSpPr txBox="1">
            <a:spLocks/>
          </p:cNvSpPr>
          <p:nvPr/>
        </p:nvSpPr>
        <p:spPr>
          <a:xfrm>
            <a:off x="1040517" y="1956758"/>
            <a:ext cx="499491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efficients</a:t>
            </a:r>
            <a:r>
              <a:rPr lang="de-DE" dirty="0" smtClean="0"/>
              <a:t> </a:t>
            </a:r>
            <a:r>
              <a:rPr lang="de-DE" dirty="0" err="1" smtClean="0"/>
              <a:t>matters</a:t>
            </a:r>
            <a:r>
              <a:rPr lang="de-DE" dirty="0" smtClean="0"/>
              <a:t>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145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 Applications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40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2547937"/>
            <a:ext cx="2857500" cy="1762125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1097280" y="4751307"/>
            <a:ext cx="7495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annual conference for computer graphics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papers using computational geometry algorithms &amp; convex hull algorithms </a:t>
            </a:r>
            <a:endParaRPr lang="en-US" dirty="0"/>
          </a:p>
        </p:txBody>
      </p:sp>
      <p:sp>
        <p:nvSpPr>
          <p:cNvPr id="7" name="Rechteck 6"/>
          <p:cNvSpPr/>
          <p:nvPr/>
        </p:nvSpPr>
        <p:spPr>
          <a:xfrm>
            <a:off x="8304318" y="5250115"/>
            <a:ext cx="366645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https://www.siggraph.org</a:t>
            </a:r>
            <a:r>
              <a:rPr lang="de-DE" dirty="0" smtClean="0">
                <a:hlinkClick r:id="rId3"/>
              </a:rPr>
              <a:t>/</a:t>
            </a:r>
            <a:endParaRPr lang="de-DE" dirty="0" smtClean="0"/>
          </a:p>
          <a:p>
            <a:r>
              <a:rPr lang="de-DE" dirty="0">
                <a:hlinkClick r:id="rId4"/>
              </a:rPr>
              <a:t>http://kesen.realtimerendering.com</a:t>
            </a:r>
            <a:r>
              <a:rPr lang="de-DE" dirty="0" smtClean="0">
                <a:hlinkClick r:id="rId4"/>
              </a:rPr>
              <a:t>/</a:t>
            </a:r>
            <a:endParaRPr lang="de-DE" dirty="0" smtClean="0"/>
          </a:p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76177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Computational</a:t>
            </a:r>
            <a:r>
              <a:rPr lang="de-DE" dirty="0" smtClean="0"/>
              <a:t> </a:t>
            </a:r>
            <a:r>
              <a:rPr lang="de-DE" dirty="0" err="1" smtClean="0"/>
              <a:t>Geometry</a:t>
            </a:r>
            <a:r>
              <a:rPr lang="de-DE" dirty="0" smtClean="0"/>
              <a:t> – </a:t>
            </a:r>
            <a:r>
              <a:rPr lang="de-DE" dirty="0" err="1" smtClean="0"/>
              <a:t>for</a:t>
            </a:r>
            <a:r>
              <a:rPr lang="de-DE" dirty="0" smtClean="0"/>
              <a:t> Developers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557" y="2325713"/>
            <a:ext cx="4221846" cy="10973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41</a:t>
            </a:fld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8878582" y="5436928"/>
            <a:ext cx="30070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https://www.cgal.org</a:t>
            </a:r>
            <a:r>
              <a:rPr lang="de-DE" dirty="0" smtClean="0">
                <a:hlinkClick r:id="rId3"/>
              </a:rPr>
              <a:t>/</a:t>
            </a:r>
            <a:endParaRPr lang="de-DE" dirty="0" smtClean="0"/>
          </a:p>
          <a:p>
            <a:r>
              <a:rPr lang="de-DE" dirty="0">
                <a:hlinkClick r:id="rId4"/>
              </a:rPr>
              <a:t>https://</a:t>
            </a:r>
            <a:r>
              <a:rPr lang="de-DE" dirty="0" smtClean="0">
                <a:hlinkClick r:id="rId4"/>
              </a:rPr>
              <a:t>github.com/CGAL/cgal</a:t>
            </a:r>
            <a:endParaRPr lang="de-DE" dirty="0" smtClean="0"/>
          </a:p>
        </p:txBody>
      </p:sp>
      <p:sp>
        <p:nvSpPr>
          <p:cNvPr id="7" name="Textfeld 6"/>
          <p:cNvSpPr txBox="1"/>
          <p:nvPr/>
        </p:nvSpPr>
        <p:spPr>
          <a:xfrm>
            <a:off x="1097280" y="3767217"/>
            <a:ext cx="471770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Various Algorithms for Computational Geometry</a:t>
            </a:r>
          </a:p>
          <a:p>
            <a:endParaRPr lang="en-US" dirty="0" smtClean="0"/>
          </a:p>
          <a:p>
            <a:r>
              <a:rPr lang="en-US" dirty="0" smtClean="0"/>
              <a:t>C++ Library</a:t>
            </a:r>
          </a:p>
          <a:p>
            <a:endParaRPr lang="en-US" dirty="0" smtClean="0"/>
          </a:p>
          <a:p>
            <a:r>
              <a:rPr lang="en-US" dirty="0" smtClean="0"/>
              <a:t>Licensing: GPL3+ &amp; commercial license </a:t>
            </a:r>
          </a:p>
          <a:p>
            <a:endParaRPr lang="en-US" dirty="0" smtClean="0"/>
          </a:p>
          <a:p>
            <a:r>
              <a:rPr lang="en-US" dirty="0" smtClean="0"/>
              <a:t>Demo Programs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1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References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100" dirty="0" smtClean="0"/>
              <a:t>Mark </a:t>
            </a:r>
            <a:r>
              <a:rPr lang="en-US" sz="1100" dirty="0"/>
              <a:t>de Berg / </a:t>
            </a:r>
            <a:r>
              <a:rPr lang="en-US" sz="1100" dirty="0" err="1"/>
              <a:t>Otfried</a:t>
            </a:r>
            <a:r>
              <a:rPr lang="en-US" sz="1100" dirty="0"/>
              <a:t> Cheong / Marc van </a:t>
            </a:r>
            <a:r>
              <a:rPr lang="en-US" sz="1100" dirty="0" err="1"/>
              <a:t>Kreveld</a:t>
            </a:r>
            <a:r>
              <a:rPr lang="en-US" sz="1100" dirty="0"/>
              <a:t> / Mark </a:t>
            </a:r>
            <a:r>
              <a:rPr lang="en-US" sz="1100" dirty="0" err="1"/>
              <a:t>Overmars</a:t>
            </a:r>
            <a:r>
              <a:rPr lang="en-US" sz="1100" dirty="0"/>
              <a:t>: Computational Geometry, Algorithms and Applications Springer 2008 (3. </a:t>
            </a:r>
            <a:r>
              <a:rPr lang="en-US" sz="1100" dirty="0" err="1"/>
              <a:t>Aufl</a:t>
            </a:r>
            <a:r>
              <a:rPr lang="en-US" sz="1100" dirty="0"/>
              <a:t>.), ISBN </a:t>
            </a:r>
            <a:r>
              <a:rPr lang="en-US" sz="1100" dirty="0" smtClean="0"/>
              <a:t>978-3-540-77973-5</a:t>
            </a:r>
          </a:p>
          <a:p>
            <a:pPr marL="0" indent="0">
              <a:buNone/>
            </a:pPr>
            <a:r>
              <a:rPr lang="en-US" sz="1100" dirty="0" smtClean="0"/>
              <a:t>Convex Hull in 3D Dimensions – Peter </a:t>
            </a:r>
            <a:r>
              <a:rPr lang="en-US" sz="1100" dirty="0" err="1" smtClean="0"/>
              <a:t>Felkel</a:t>
            </a:r>
            <a:r>
              <a:rPr lang="en-US" sz="1100" dirty="0" smtClean="0"/>
              <a:t> </a:t>
            </a:r>
            <a:r>
              <a:rPr lang="en-US" sz="1100" dirty="0" err="1" smtClean="0"/>
              <a:t>Fel</a:t>
            </a:r>
            <a:r>
              <a:rPr lang="en-US" sz="1100" dirty="0" smtClean="0"/>
              <a:t> CTU Prague – Version 23.10.2014</a:t>
            </a:r>
          </a:p>
          <a:p>
            <a:pPr marL="0" indent="0">
              <a:buNone/>
            </a:pPr>
            <a:r>
              <a:rPr lang="en-US" sz="1100" dirty="0"/>
              <a:t>GPU accelerated Convex Hull Computation - Min </a:t>
            </a:r>
            <a:r>
              <a:rPr lang="en-US" sz="1100" dirty="0" err="1"/>
              <a:t>Tanga</a:t>
            </a:r>
            <a:r>
              <a:rPr lang="en-US" sz="1100" dirty="0"/>
              <a:t>, </a:t>
            </a:r>
            <a:r>
              <a:rPr lang="en-US" sz="1100" dirty="0" err="1"/>
              <a:t>Jie-yi</a:t>
            </a:r>
            <a:r>
              <a:rPr lang="en-US" sz="1100" dirty="0"/>
              <a:t> </a:t>
            </a:r>
            <a:r>
              <a:rPr lang="en-US" sz="1100" dirty="0" err="1"/>
              <a:t>Zhaoa</a:t>
            </a:r>
            <a:r>
              <a:rPr lang="en-US" sz="1100" dirty="0"/>
              <a:t>, </a:t>
            </a:r>
            <a:r>
              <a:rPr lang="en-US" sz="1100" dirty="0" err="1"/>
              <a:t>Ruo-feng</a:t>
            </a:r>
            <a:r>
              <a:rPr lang="en-US" sz="1100" dirty="0"/>
              <a:t> Tonga, Dinesh </a:t>
            </a:r>
            <a:r>
              <a:rPr lang="en-US" sz="1100" dirty="0" err="1"/>
              <a:t>Manochab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 smtClean="0">
                <a:hlinkClick r:id="rId2"/>
              </a:rPr>
              <a:t>http</a:t>
            </a:r>
            <a:r>
              <a:rPr lang="en-US" sz="1100" dirty="0">
                <a:hlinkClick r:id="rId2"/>
              </a:rPr>
              <a:t>://</a:t>
            </a:r>
            <a:r>
              <a:rPr lang="en-US" sz="1100" dirty="0" smtClean="0">
                <a:hlinkClick r:id="rId2"/>
              </a:rPr>
              <a:t>www.cs.ucr.edu</a:t>
            </a:r>
            <a:r>
              <a:rPr lang="en-US" sz="1100" dirty="0">
                <a:hlinkClick r:id="rId2"/>
              </a:rPr>
              <a:t>/~eldawy/18SCS133</a:t>
            </a:r>
            <a:r>
              <a:rPr lang="en-US" sz="1100" dirty="0" smtClean="0">
                <a:hlinkClick r:id="rId2"/>
              </a:rPr>
              <a:t>/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>
                <a:hlinkClick r:id="rId3"/>
              </a:rPr>
              <a:t>https://www.sidefx.com/community/h17-launch</a:t>
            </a:r>
            <a:r>
              <a:rPr lang="en-US" sz="1100" dirty="0" smtClean="0">
                <a:hlinkClick r:id="rId3"/>
              </a:rPr>
              <a:t>/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http://www.cs.sfu.ca/~binay/813.2011/DCEL.pdf</a:t>
            </a:r>
            <a:endParaRPr lang="en-US" sz="11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631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Additional </a:t>
            </a:r>
            <a:r>
              <a:rPr lang="de-DE" dirty="0" err="1" smtClean="0"/>
              <a:t>Ref</a:t>
            </a:r>
            <a:r>
              <a:rPr lang="de-DE" dirty="0" smtClean="0"/>
              <a:t>	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D. R. Chand and S. S. </a:t>
            </a:r>
            <a:r>
              <a:rPr lang="en-US" dirty="0" err="1"/>
              <a:t>Kapur</a:t>
            </a:r>
            <a:r>
              <a:rPr lang="en-US" dirty="0"/>
              <a:t>. An algorithm for convex </a:t>
            </a:r>
            <a:r>
              <a:rPr lang="en-US" dirty="0" smtClean="0"/>
              <a:t>polytopes</a:t>
            </a:r>
            <a:r>
              <a:rPr lang="en-US" dirty="0"/>
              <a:t>. </a:t>
            </a:r>
            <a:r>
              <a:rPr lang="en-US" i="1" dirty="0"/>
              <a:t>J. </a:t>
            </a:r>
            <a:r>
              <a:rPr lang="en-US" i="1" dirty="0" smtClean="0"/>
              <a:t>ACM</a:t>
            </a:r>
            <a:r>
              <a:rPr lang="en-US" dirty="0" smtClean="0"/>
              <a:t>,</a:t>
            </a:r>
            <a:r>
              <a:rPr lang="de-DE" dirty="0" smtClean="0"/>
              <a:t>17:78–86</a:t>
            </a:r>
            <a:r>
              <a:rPr lang="de-DE" dirty="0"/>
              <a:t>, 1970</a:t>
            </a:r>
            <a:r>
              <a:rPr lang="de-DE" dirty="0" smtClean="0"/>
              <a:t>.</a:t>
            </a:r>
          </a:p>
          <a:p>
            <a:r>
              <a:rPr lang="en-US" dirty="0"/>
              <a:t>B. Chazelle. An optimal convex hull algorithm in any fixed dimension. </a:t>
            </a:r>
            <a:r>
              <a:rPr lang="en-US" i="1" dirty="0" smtClean="0"/>
              <a:t>Discrete </a:t>
            </a:r>
            <a:r>
              <a:rPr lang="de-DE" i="1" dirty="0" err="1" smtClean="0"/>
              <a:t>Comput</a:t>
            </a:r>
            <a:r>
              <a:rPr lang="de-DE" i="1" dirty="0"/>
              <a:t>. Geom.</a:t>
            </a:r>
            <a:r>
              <a:rPr lang="de-DE" dirty="0"/>
              <a:t>, 10:377–409, </a:t>
            </a:r>
            <a:r>
              <a:rPr lang="de-DE" dirty="0" smtClean="0"/>
              <a:t>1993</a:t>
            </a:r>
          </a:p>
          <a:p>
            <a:r>
              <a:rPr lang="en-US" dirty="0"/>
              <a:t>K. L. Clarkson and P.W. Shor. Applications of random sampling in </a:t>
            </a:r>
            <a:r>
              <a:rPr lang="en-US" dirty="0" smtClean="0"/>
              <a:t>computational </a:t>
            </a:r>
            <a:r>
              <a:rPr lang="de-DE" dirty="0" err="1" smtClean="0"/>
              <a:t>geometry</a:t>
            </a:r>
            <a:r>
              <a:rPr lang="de-DE" dirty="0"/>
              <a:t>, II. </a:t>
            </a:r>
            <a:r>
              <a:rPr lang="de-DE" i="1" dirty="0" err="1"/>
              <a:t>Discrete</a:t>
            </a:r>
            <a:r>
              <a:rPr lang="de-DE" i="1" dirty="0"/>
              <a:t> </a:t>
            </a:r>
            <a:r>
              <a:rPr lang="de-DE" i="1" dirty="0" err="1"/>
              <a:t>Comput</a:t>
            </a:r>
            <a:r>
              <a:rPr lang="de-DE" i="1" dirty="0"/>
              <a:t>. Geom.</a:t>
            </a:r>
            <a:r>
              <a:rPr lang="de-DE" dirty="0"/>
              <a:t>, 4:387–421, </a:t>
            </a:r>
            <a:r>
              <a:rPr lang="de-DE" dirty="0" smtClean="0"/>
              <a:t>1989</a:t>
            </a:r>
          </a:p>
          <a:p>
            <a:r>
              <a:rPr lang="en-US" dirty="0"/>
              <a:t>M. </a:t>
            </a:r>
            <a:r>
              <a:rPr lang="en-US" dirty="0" err="1"/>
              <a:t>Kallay</a:t>
            </a:r>
            <a:r>
              <a:rPr lang="en-US" dirty="0"/>
              <a:t>. The complexity of incremental convex hull algorithms in </a:t>
            </a:r>
            <a:r>
              <a:rPr lang="en-US" i="1" dirty="0"/>
              <a:t>Rd</a:t>
            </a:r>
            <a:r>
              <a:rPr lang="en-US" dirty="0"/>
              <a:t>. </a:t>
            </a:r>
            <a:r>
              <a:rPr lang="en-US" i="1" dirty="0" smtClean="0"/>
              <a:t>Inform. </a:t>
            </a:r>
            <a:r>
              <a:rPr lang="de-DE" i="1" dirty="0" err="1" smtClean="0"/>
              <a:t>Process</a:t>
            </a:r>
            <a:r>
              <a:rPr lang="de-DE" i="1" dirty="0"/>
              <a:t>. </a:t>
            </a:r>
            <a:r>
              <a:rPr lang="de-DE" i="1" dirty="0" err="1"/>
              <a:t>Lett</a:t>
            </a:r>
            <a:r>
              <a:rPr lang="de-DE" i="1" dirty="0"/>
              <a:t>.</a:t>
            </a:r>
            <a:r>
              <a:rPr lang="de-DE" dirty="0"/>
              <a:t>, </a:t>
            </a:r>
            <a:r>
              <a:rPr lang="de-DE" dirty="0" smtClean="0"/>
              <a:t>19:197, 1984</a:t>
            </a:r>
          </a:p>
          <a:p>
            <a:r>
              <a:rPr lang="en-US" dirty="0"/>
              <a:t>C. O’ ’</a:t>
            </a:r>
            <a:r>
              <a:rPr lang="en-US" dirty="0" err="1"/>
              <a:t>Du’nlaing</a:t>
            </a:r>
            <a:r>
              <a:rPr lang="en-US" dirty="0"/>
              <a:t> and C. K. Yap. A “retraction” method for planning the motion </a:t>
            </a:r>
            <a:r>
              <a:rPr lang="en-US" dirty="0" smtClean="0"/>
              <a:t>of </a:t>
            </a:r>
            <a:r>
              <a:rPr lang="pt-BR" dirty="0" smtClean="0"/>
              <a:t>a </a:t>
            </a:r>
            <a:r>
              <a:rPr lang="pt-BR" dirty="0"/>
              <a:t>disk. </a:t>
            </a:r>
            <a:r>
              <a:rPr lang="pt-BR" i="1" dirty="0"/>
              <a:t>J. Algorithms</a:t>
            </a:r>
            <a:r>
              <a:rPr lang="pt-BR" dirty="0"/>
              <a:t>, 6:104–111, </a:t>
            </a:r>
            <a:r>
              <a:rPr lang="pt-BR" dirty="0" smtClean="0"/>
              <a:t>1985</a:t>
            </a:r>
            <a:endParaRPr lang="pt-BR" dirty="0"/>
          </a:p>
          <a:p>
            <a:r>
              <a:rPr lang="en-US" dirty="0"/>
              <a:t>F. P. </a:t>
            </a:r>
            <a:r>
              <a:rPr lang="en-US" dirty="0" err="1"/>
              <a:t>Preparata</a:t>
            </a:r>
            <a:r>
              <a:rPr lang="en-US" dirty="0"/>
              <a:t> and S. J. Hong. Convex hulls of finite sets of points in two </a:t>
            </a:r>
            <a:r>
              <a:rPr lang="en-US" dirty="0" smtClean="0"/>
              <a:t>and </a:t>
            </a:r>
            <a:r>
              <a:rPr lang="de-DE" dirty="0" err="1" smtClean="0"/>
              <a:t>three</a:t>
            </a:r>
            <a:r>
              <a:rPr lang="de-DE" dirty="0" smtClean="0"/>
              <a:t> </a:t>
            </a:r>
            <a:r>
              <a:rPr lang="de-DE" dirty="0" err="1"/>
              <a:t>dimensions</a:t>
            </a:r>
            <a:r>
              <a:rPr lang="de-DE" dirty="0"/>
              <a:t>. </a:t>
            </a:r>
            <a:r>
              <a:rPr lang="de-DE" i="1" dirty="0" err="1"/>
              <a:t>Commun</a:t>
            </a:r>
            <a:r>
              <a:rPr lang="de-DE" i="1" dirty="0"/>
              <a:t>. ACM</a:t>
            </a:r>
            <a:r>
              <a:rPr lang="de-DE" dirty="0"/>
              <a:t>, 20:87–93, 1977</a:t>
            </a:r>
            <a:r>
              <a:rPr lang="de-DE" dirty="0" smtClean="0"/>
              <a:t>.</a:t>
            </a:r>
          </a:p>
          <a:p>
            <a:r>
              <a:rPr lang="en-US" dirty="0"/>
              <a:t>F. P. </a:t>
            </a:r>
            <a:r>
              <a:rPr lang="en-US" dirty="0" err="1"/>
              <a:t>Preparata</a:t>
            </a:r>
            <a:r>
              <a:rPr lang="en-US" dirty="0"/>
              <a:t> and M. I. </a:t>
            </a:r>
            <a:r>
              <a:rPr lang="en-US" dirty="0" err="1"/>
              <a:t>Shamos</a:t>
            </a:r>
            <a:r>
              <a:rPr lang="en-US" dirty="0"/>
              <a:t>. </a:t>
            </a:r>
            <a:r>
              <a:rPr lang="en-US" i="1" dirty="0"/>
              <a:t>Computational Geometry: An </a:t>
            </a:r>
            <a:r>
              <a:rPr lang="en-US" i="1" dirty="0" smtClean="0"/>
              <a:t>Introduction</a:t>
            </a:r>
            <a:r>
              <a:rPr lang="en-US" dirty="0" smtClean="0"/>
              <a:t>. </a:t>
            </a:r>
            <a:r>
              <a:rPr lang="de-DE" dirty="0" smtClean="0"/>
              <a:t>Springer-Verlag</a:t>
            </a:r>
            <a:r>
              <a:rPr lang="de-DE" dirty="0"/>
              <a:t>, </a:t>
            </a:r>
            <a:r>
              <a:rPr lang="de-DE" dirty="0" smtClean="0"/>
              <a:t>1985</a:t>
            </a:r>
          </a:p>
          <a:p>
            <a:r>
              <a:rPr lang="en-US" dirty="0"/>
              <a:t>R. Seidel. </a:t>
            </a:r>
            <a:r>
              <a:rPr lang="en-US" i="1" dirty="0"/>
              <a:t>Output-Size Sensitive Algorithms for Constructive Problems in </a:t>
            </a:r>
            <a:r>
              <a:rPr lang="en-US" i="1" dirty="0" smtClean="0"/>
              <a:t>Computational </a:t>
            </a:r>
            <a:r>
              <a:rPr lang="de-DE" i="1" dirty="0" err="1" smtClean="0"/>
              <a:t>Geometry</a:t>
            </a:r>
            <a:r>
              <a:rPr lang="de-DE" dirty="0"/>
              <a:t>. </a:t>
            </a:r>
            <a:r>
              <a:rPr lang="de-DE" dirty="0" err="1"/>
              <a:t>Ph.D</a:t>
            </a:r>
            <a:r>
              <a:rPr lang="de-DE" dirty="0"/>
              <a:t>. </a:t>
            </a:r>
            <a:r>
              <a:rPr lang="de-DE" dirty="0" err="1"/>
              <a:t>thesis</a:t>
            </a:r>
            <a:r>
              <a:rPr lang="de-DE" dirty="0"/>
              <a:t>, </a:t>
            </a:r>
            <a:r>
              <a:rPr lang="de-DE" dirty="0" err="1"/>
              <a:t>Dept</a:t>
            </a:r>
            <a:r>
              <a:rPr lang="de-DE" dirty="0"/>
              <a:t>. </a:t>
            </a:r>
            <a:r>
              <a:rPr lang="de-DE" dirty="0" err="1"/>
              <a:t>Comput</a:t>
            </a:r>
            <a:r>
              <a:rPr lang="de-DE" dirty="0"/>
              <a:t>. </a:t>
            </a:r>
            <a:r>
              <a:rPr lang="de-DE" dirty="0" err="1"/>
              <a:t>Sci</a:t>
            </a:r>
            <a:r>
              <a:rPr lang="de-DE" dirty="0"/>
              <a:t>., Cornell Univ., </a:t>
            </a:r>
            <a:r>
              <a:rPr lang="de-DE" dirty="0" err="1"/>
              <a:t>Ithaca</a:t>
            </a:r>
            <a:r>
              <a:rPr lang="de-DE" dirty="0"/>
              <a:t>, </a:t>
            </a:r>
            <a:r>
              <a:rPr lang="de-DE" dirty="0" smtClean="0"/>
              <a:t>NY, 1986</a:t>
            </a:r>
            <a:r>
              <a:rPr lang="de-DE" dirty="0"/>
              <a:t>. Technical Report TR 86-784</a:t>
            </a:r>
            <a:endParaRPr lang="pt-BR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680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External</a:t>
            </a:r>
            <a:r>
              <a:rPr lang="de-DE" dirty="0" smtClean="0"/>
              <a:t> Graphics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de-DE" dirty="0" smtClean="0"/>
              <a:t>Slide 3</a:t>
            </a:r>
          </a:p>
          <a:p>
            <a:r>
              <a:rPr lang="de-DE" dirty="0" smtClean="0"/>
              <a:t>[1] </a:t>
            </a:r>
            <a:r>
              <a:rPr lang="de-DE" dirty="0" smtClean="0">
                <a:hlinkClick r:id="rId2"/>
              </a:rPr>
              <a:t>https</a:t>
            </a:r>
            <a:r>
              <a:rPr lang="de-DE" dirty="0">
                <a:hlinkClick r:id="rId2"/>
              </a:rPr>
              <a:t>://www.techiexpert.com/future-proof-clients-portfolios-robotics-ai</a:t>
            </a:r>
            <a:r>
              <a:rPr lang="de-DE" dirty="0" smtClean="0">
                <a:hlinkClick r:id="rId2"/>
              </a:rPr>
              <a:t>/</a:t>
            </a:r>
            <a:endParaRPr lang="de-DE" dirty="0" smtClean="0"/>
          </a:p>
          <a:p>
            <a:r>
              <a:rPr lang="de-DE" dirty="0"/>
              <a:t>[2] </a:t>
            </a:r>
            <a:r>
              <a:rPr lang="de-DE" dirty="0" smtClean="0">
                <a:hlinkClick r:id="rId3"/>
              </a:rPr>
              <a:t>https</a:t>
            </a:r>
            <a:r>
              <a:rPr lang="de-DE" dirty="0">
                <a:hlinkClick r:id="rId3"/>
              </a:rPr>
              <a:t>://gisgeography.com/what-gis-geographic-information-systems</a:t>
            </a:r>
            <a:r>
              <a:rPr lang="de-DE" dirty="0" smtClean="0">
                <a:hlinkClick r:id="rId3"/>
              </a:rPr>
              <a:t>/</a:t>
            </a:r>
            <a:endParaRPr lang="de-DE" dirty="0" smtClean="0"/>
          </a:p>
          <a:p>
            <a:r>
              <a:rPr lang="de-DE" dirty="0"/>
              <a:t>[3] </a:t>
            </a:r>
            <a:r>
              <a:rPr lang="de-DE" dirty="0">
                <a:hlinkClick r:id="rId4"/>
              </a:rPr>
              <a:t>http://www.imperial.ac.uk/continuing-professional-development/short-courses/eng/electrical/cmos</a:t>
            </a:r>
            <a:r>
              <a:rPr lang="de-DE" dirty="0" smtClean="0">
                <a:hlinkClick r:id="rId4"/>
              </a:rPr>
              <a:t>/</a:t>
            </a:r>
            <a:endParaRPr lang="de-DE" dirty="0" smtClean="0"/>
          </a:p>
          <a:p>
            <a:r>
              <a:rPr lang="de-DE" dirty="0"/>
              <a:t>[4] </a:t>
            </a:r>
            <a:r>
              <a:rPr lang="de-DE" dirty="0">
                <a:hlinkClick r:id="rId5"/>
              </a:rPr>
              <a:t>https://ocw.mit.edu/courses/mechanical-engineering/2-158j-computational-geometry-spring-2003</a:t>
            </a:r>
            <a:r>
              <a:rPr lang="de-DE" dirty="0" smtClean="0">
                <a:hlinkClick r:id="rId5"/>
              </a:rPr>
              <a:t>/</a:t>
            </a:r>
            <a:endParaRPr lang="de-DE" dirty="0" smtClean="0"/>
          </a:p>
          <a:p>
            <a:r>
              <a:rPr lang="de-DE" dirty="0" smtClean="0"/>
              <a:t>[</a:t>
            </a:r>
            <a:r>
              <a:rPr lang="de-DE" dirty="0"/>
              <a:t>5] </a:t>
            </a:r>
            <a:r>
              <a:rPr lang="de-DE" dirty="0">
                <a:hlinkClick r:id="rId6"/>
              </a:rPr>
              <a:t>https://www.cbronline.com/what-is/what-is-a-database-4917209</a:t>
            </a:r>
            <a:r>
              <a:rPr lang="de-DE" dirty="0" smtClean="0">
                <a:hlinkClick r:id="rId6"/>
              </a:rPr>
              <a:t>/</a:t>
            </a:r>
            <a:endParaRPr lang="de-DE" dirty="0" smtClean="0"/>
          </a:p>
          <a:p>
            <a:r>
              <a:rPr lang="de-DE" dirty="0" smtClean="0"/>
              <a:t>[</a:t>
            </a:r>
            <a:r>
              <a:rPr lang="de-DE" dirty="0"/>
              <a:t>6] </a:t>
            </a:r>
            <a:r>
              <a:rPr lang="de-DE" dirty="0">
                <a:hlinkClick r:id="rId7"/>
              </a:rPr>
              <a:t>http://</a:t>
            </a:r>
            <a:r>
              <a:rPr lang="de-DE" dirty="0" smtClean="0">
                <a:hlinkClick r:id="rId7"/>
              </a:rPr>
              <a:t>www.zbrushcentral.com/printthread.php?t=168180&amp;pp=15&amp;page=16</a:t>
            </a:r>
            <a:endParaRPr lang="de-DE" dirty="0" smtClean="0"/>
          </a:p>
          <a:p>
            <a:r>
              <a:rPr lang="de-DE" dirty="0"/>
              <a:t>[7] </a:t>
            </a:r>
            <a:r>
              <a:rPr lang="de-DE" dirty="0">
                <a:hlinkClick r:id="rId8"/>
              </a:rPr>
              <a:t>https://</a:t>
            </a:r>
            <a:r>
              <a:rPr lang="de-DE" dirty="0" smtClean="0">
                <a:hlinkClick r:id="rId8"/>
              </a:rPr>
              <a:t>techterms.com/definition/rendering</a:t>
            </a:r>
            <a:endParaRPr lang="de-DE" dirty="0"/>
          </a:p>
          <a:p>
            <a:r>
              <a:rPr lang="de-DE" dirty="0" smtClean="0"/>
              <a:t>Slide 13</a:t>
            </a:r>
          </a:p>
          <a:p>
            <a:r>
              <a:rPr lang="de-DE" dirty="0">
                <a:hlinkClick r:id="rId9"/>
              </a:rPr>
              <a:t>http://</a:t>
            </a:r>
            <a:r>
              <a:rPr lang="de-DE" dirty="0" smtClean="0">
                <a:hlinkClick r:id="rId9"/>
              </a:rPr>
              <a:t>diskhkme.blogspot.com/2015/10/convex-hull-algorithm-in-unity-2-3d.html</a:t>
            </a:r>
            <a:endParaRPr lang="de-DE" dirty="0" smtClean="0"/>
          </a:p>
          <a:p>
            <a:r>
              <a:rPr lang="de-DE" dirty="0" smtClean="0"/>
              <a:t>Slide 14</a:t>
            </a:r>
          </a:p>
          <a:p>
            <a:r>
              <a:rPr lang="de-DE" dirty="0">
                <a:hlinkClick r:id="rId10"/>
              </a:rPr>
              <a:t>https://</a:t>
            </a:r>
            <a:r>
              <a:rPr lang="de-DE" dirty="0" smtClean="0">
                <a:hlinkClick r:id="rId10"/>
              </a:rPr>
              <a:t>upload.wikimedia.org/wikipedia/commons/0/02/Icosidodecahedron.png</a:t>
            </a:r>
            <a:endParaRPr lang="de-DE" dirty="0"/>
          </a:p>
          <a:p>
            <a:r>
              <a:rPr lang="de-DE" dirty="0" smtClean="0"/>
              <a:t>Slide 17</a:t>
            </a:r>
          </a:p>
          <a:p>
            <a:r>
              <a:rPr lang="de-DE" dirty="0">
                <a:hlinkClick r:id="rId11"/>
              </a:rPr>
              <a:t>https://commons.wikimedia.org/wiki/File:Truncated_cuboctahedron,_ball-and-stick,_</a:t>
            </a:r>
            <a:r>
              <a:rPr lang="de-DE" dirty="0" smtClean="0">
                <a:hlinkClick r:id="rId11"/>
              </a:rPr>
              <a:t>triangles.png</a:t>
            </a: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600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External</a:t>
            </a:r>
            <a:r>
              <a:rPr lang="de-DE" dirty="0" smtClean="0"/>
              <a:t> Graphics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Slide 33</a:t>
            </a:r>
          </a:p>
          <a:p>
            <a:r>
              <a:rPr lang="de-DE" dirty="0">
                <a:hlinkClick r:id="rId2"/>
              </a:rPr>
              <a:t>http://</a:t>
            </a:r>
            <a:r>
              <a:rPr lang="de-DE" dirty="0" smtClean="0">
                <a:hlinkClick r:id="rId2"/>
              </a:rPr>
              <a:t>www.cgrecord.net/2016/02/deadpool-vfx-breakdown.html</a:t>
            </a:r>
            <a:endParaRPr lang="de-DE" dirty="0" smtClean="0"/>
          </a:p>
          <a:p>
            <a:r>
              <a:rPr lang="de-DE" dirty="0" smtClean="0"/>
              <a:t>Slide 35</a:t>
            </a:r>
          </a:p>
          <a:p>
            <a:r>
              <a:rPr lang="de-DE" dirty="0" smtClean="0"/>
              <a:t>[1] </a:t>
            </a:r>
            <a:r>
              <a:rPr lang="de-DE" dirty="0" smtClean="0">
                <a:hlinkClick r:id="rId3"/>
              </a:rPr>
              <a:t>https</a:t>
            </a:r>
            <a:r>
              <a:rPr lang="de-DE" dirty="0">
                <a:hlinkClick r:id="rId3"/>
              </a:rPr>
              <a:t>://</a:t>
            </a:r>
            <a:r>
              <a:rPr lang="de-DE" dirty="0" smtClean="0">
                <a:hlinkClick r:id="rId3"/>
              </a:rPr>
              <a:t>www.youtube.com/watch?v=O4FC5rxEqGk</a:t>
            </a:r>
            <a:endParaRPr lang="de-DE" dirty="0"/>
          </a:p>
          <a:p>
            <a:r>
              <a:rPr lang="de-DE" dirty="0"/>
              <a:t>[2] </a:t>
            </a:r>
            <a:r>
              <a:rPr lang="de-DE" dirty="0">
                <a:hlinkClick r:id="rId4"/>
              </a:rPr>
              <a:t>https://</a:t>
            </a:r>
            <a:r>
              <a:rPr lang="de-DE" dirty="0" smtClean="0">
                <a:hlinkClick r:id="rId4"/>
              </a:rPr>
              <a:t>www.slideshare.net/oiotoxt/collision-detection-ooxv0p2</a:t>
            </a:r>
            <a:endParaRPr lang="de-DE" dirty="0" smtClean="0"/>
          </a:p>
          <a:p>
            <a:r>
              <a:rPr lang="de-DE" dirty="0" smtClean="0"/>
              <a:t>Slide </a:t>
            </a:r>
            <a:r>
              <a:rPr lang="de-DE" dirty="0"/>
              <a:t>36</a:t>
            </a:r>
          </a:p>
          <a:p>
            <a:r>
              <a:rPr lang="de-DE" dirty="0">
                <a:hlinkClick r:id="rId5"/>
              </a:rPr>
              <a:t>https://www.sidefx.com/company/press/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940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 32"/>
          <p:cNvSpPr/>
          <p:nvPr/>
        </p:nvSpPr>
        <p:spPr>
          <a:xfrm>
            <a:off x="5296301" y="3423718"/>
            <a:ext cx="830179" cy="8341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5</a:t>
            </a:fld>
            <a:endParaRPr lang="de-DE"/>
          </a:p>
        </p:txBody>
      </p:sp>
      <p:cxnSp>
        <p:nvCxnSpPr>
          <p:cNvPr id="8" name="Gerader Verbinder 7"/>
          <p:cNvCxnSpPr/>
          <p:nvPr/>
        </p:nvCxnSpPr>
        <p:spPr>
          <a:xfrm>
            <a:off x="5292491" y="3423718"/>
            <a:ext cx="0" cy="8341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 flipH="1">
            <a:off x="6129490" y="3423718"/>
            <a:ext cx="1200" cy="8341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 flipH="1">
            <a:off x="5292491" y="3423718"/>
            <a:ext cx="838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>
            <a:off x="5284469" y="4257907"/>
            <a:ext cx="8462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 flipV="1">
            <a:off x="6129490" y="3929290"/>
            <a:ext cx="437758" cy="328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r Verbinder 42"/>
          <p:cNvCxnSpPr/>
          <p:nvPr/>
        </p:nvCxnSpPr>
        <p:spPr>
          <a:xfrm flipV="1">
            <a:off x="6129490" y="3095101"/>
            <a:ext cx="437758" cy="328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r Verbinder 43"/>
          <p:cNvCxnSpPr/>
          <p:nvPr/>
        </p:nvCxnSpPr>
        <p:spPr>
          <a:xfrm flipV="1">
            <a:off x="5292491" y="3095099"/>
            <a:ext cx="437758" cy="328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r Verbinder 44"/>
          <p:cNvCxnSpPr/>
          <p:nvPr/>
        </p:nvCxnSpPr>
        <p:spPr>
          <a:xfrm flipH="1">
            <a:off x="5730249" y="3095099"/>
            <a:ext cx="838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r Verbinder 45"/>
          <p:cNvCxnSpPr/>
          <p:nvPr/>
        </p:nvCxnSpPr>
        <p:spPr>
          <a:xfrm flipH="1">
            <a:off x="6567247" y="3094517"/>
            <a:ext cx="1200" cy="8341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r Verbinder 46"/>
          <p:cNvCxnSpPr/>
          <p:nvPr/>
        </p:nvCxnSpPr>
        <p:spPr>
          <a:xfrm flipV="1">
            <a:off x="5292491" y="3928706"/>
            <a:ext cx="437758" cy="328618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r Verbinder 47"/>
          <p:cNvCxnSpPr/>
          <p:nvPr/>
        </p:nvCxnSpPr>
        <p:spPr>
          <a:xfrm flipH="1">
            <a:off x="5731061" y="3928706"/>
            <a:ext cx="83820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Gerader Verbinder 48"/>
          <p:cNvCxnSpPr/>
          <p:nvPr/>
        </p:nvCxnSpPr>
        <p:spPr>
          <a:xfrm>
            <a:off x="5731061" y="3094516"/>
            <a:ext cx="0" cy="834189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Gerade Verbindung mit Pfeil 50"/>
          <p:cNvCxnSpPr/>
          <p:nvPr/>
        </p:nvCxnSpPr>
        <p:spPr>
          <a:xfrm flipV="1">
            <a:off x="5292491" y="4056844"/>
            <a:ext cx="0" cy="20048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 rot="5400000" flipV="1">
            <a:off x="5384709" y="4157084"/>
            <a:ext cx="0" cy="2004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/>
          <p:nvPr/>
        </p:nvCxnSpPr>
        <p:spPr>
          <a:xfrm flipV="1">
            <a:off x="5295101" y="4157084"/>
            <a:ext cx="144788" cy="9965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Ellipse 62"/>
          <p:cNvSpPr/>
          <p:nvPr/>
        </p:nvSpPr>
        <p:spPr>
          <a:xfrm>
            <a:off x="6110296" y="340753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5" name="Gerade Verbindung mit Pfeil 64"/>
          <p:cNvCxnSpPr>
            <a:endCxn id="63" idx="6"/>
          </p:cNvCxnSpPr>
          <p:nvPr/>
        </p:nvCxnSpPr>
        <p:spPr>
          <a:xfrm flipH="1">
            <a:off x="6156015" y="3406950"/>
            <a:ext cx="560300" cy="2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/>
          <p:cNvCxnSpPr>
            <a:endCxn id="33" idx="0"/>
          </p:cNvCxnSpPr>
          <p:nvPr/>
        </p:nvCxnSpPr>
        <p:spPr>
          <a:xfrm>
            <a:off x="5281615" y="3227491"/>
            <a:ext cx="429776" cy="196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/>
          <p:cNvCxnSpPr/>
          <p:nvPr/>
        </p:nvCxnSpPr>
        <p:spPr>
          <a:xfrm flipV="1">
            <a:off x="5794066" y="4108748"/>
            <a:ext cx="4337" cy="300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feld 75"/>
          <p:cNvSpPr txBox="1"/>
          <p:nvPr/>
        </p:nvSpPr>
        <p:spPr>
          <a:xfrm>
            <a:off x="6716315" y="3222284"/>
            <a:ext cx="767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vertex</a:t>
            </a:r>
            <a:endParaRPr lang="de-DE" dirty="0"/>
          </a:p>
        </p:txBody>
      </p:sp>
      <p:sp>
        <p:nvSpPr>
          <p:cNvPr id="77" name="Textfeld 76"/>
          <p:cNvSpPr txBox="1"/>
          <p:nvPr/>
        </p:nvSpPr>
        <p:spPr>
          <a:xfrm>
            <a:off x="4524475" y="3034128"/>
            <a:ext cx="64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edge</a:t>
            </a:r>
            <a:endParaRPr lang="de-DE" dirty="0"/>
          </a:p>
        </p:txBody>
      </p:sp>
      <p:sp>
        <p:nvSpPr>
          <p:cNvPr id="78" name="Textfeld 77"/>
          <p:cNvSpPr txBox="1"/>
          <p:nvPr/>
        </p:nvSpPr>
        <p:spPr>
          <a:xfrm>
            <a:off x="5488748" y="4334656"/>
            <a:ext cx="650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facet</a:t>
            </a:r>
            <a:endParaRPr lang="de-DE" dirty="0"/>
          </a:p>
        </p:txBody>
      </p:sp>
      <p:sp>
        <p:nvSpPr>
          <p:cNvPr id="79" name="Rechteck 78"/>
          <p:cNvSpPr/>
          <p:nvPr/>
        </p:nvSpPr>
        <p:spPr>
          <a:xfrm>
            <a:off x="5912783" y="4780736"/>
            <a:ext cx="4825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(max</a:t>
            </a:r>
            <a:r>
              <a:rPr lang="de-DE" dirty="0"/>
              <a:t>. </a:t>
            </a:r>
            <a:r>
              <a:rPr lang="de-DE" dirty="0" err="1"/>
              <a:t>subset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coplanar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on </a:t>
            </a:r>
            <a:r>
              <a:rPr lang="de-DE" dirty="0" err="1" smtClean="0"/>
              <a:t>it‘s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)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593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76" grpId="0"/>
      <p:bldP spid="77" grpId="0"/>
      <p:bldP spid="7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sz="2400" b="1" dirty="0" smtClean="0"/>
          </a:p>
          <a:p>
            <a:r>
              <a:rPr lang="de-DE" sz="2400" b="1" dirty="0" smtClean="0"/>
              <a:t>Problem</a:t>
            </a:r>
            <a:r>
              <a:rPr lang="de-DE" dirty="0" smtClean="0"/>
              <a:t>:</a:t>
            </a:r>
          </a:p>
          <a:p>
            <a:pPr marL="201168" lvl="1" indent="0">
              <a:buNone/>
            </a:pPr>
            <a:endParaRPr lang="de-DE" sz="2000" dirty="0" smtClean="0"/>
          </a:p>
          <a:p>
            <a:pPr marL="201168" lvl="1" indent="0">
              <a:buNone/>
            </a:pPr>
            <a:r>
              <a:rPr lang="de-DE" sz="2000" dirty="0" err="1" smtClean="0"/>
              <a:t>Given</a:t>
            </a:r>
            <a:r>
              <a:rPr lang="de-DE" sz="2000" dirty="0" smtClean="0"/>
              <a:t> a </a:t>
            </a:r>
            <a:r>
              <a:rPr lang="de-DE" sz="2000" dirty="0" err="1" smtClean="0"/>
              <a:t>set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n </a:t>
            </a:r>
            <a:r>
              <a:rPr lang="de-DE" sz="2000" dirty="0" err="1" smtClean="0"/>
              <a:t>points</a:t>
            </a:r>
            <a:r>
              <a:rPr lang="de-DE" sz="2000" dirty="0" smtClean="0"/>
              <a:t>, find </a:t>
            </a:r>
            <a:r>
              <a:rPr lang="de-DE" sz="2000" dirty="0" err="1" smtClean="0"/>
              <a:t>the</a:t>
            </a:r>
            <a:r>
              <a:rPr lang="de-DE" sz="2000" dirty="0" smtClean="0"/>
              <a:t> minimal </a:t>
            </a:r>
            <a:r>
              <a:rPr lang="de-DE" sz="2000" dirty="0" err="1" smtClean="0"/>
              <a:t>convex</a:t>
            </a:r>
            <a:r>
              <a:rPr lang="de-DE" sz="2000" dirty="0" smtClean="0"/>
              <a:t> </a:t>
            </a:r>
            <a:r>
              <a:rPr lang="de-DE" sz="2000" dirty="0" err="1" smtClean="0"/>
              <a:t>polygon</a:t>
            </a:r>
            <a:r>
              <a:rPr lang="de-DE" sz="2000" dirty="0" smtClean="0"/>
              <a:t> </a:t>
            </a:r>
            <a:r>
              <a:rPr lang="de-DE" sz="2000" dirty="0" err="1" smtClean="0"/>
              <a:t>that</a:t>
            </a:r>
            <a:r>
              <a:rPr lang="de-DE" sz="2000" dirty="0" smtClean="0"/>
              <a:t> </a:t>
            </a:r>
            <a:r>
              <a:rPr lang="de-DE" sz="2000" dirty="0" err="1" smtClean="0"/>
              <a:t>contains</a:t>
            </a:r>
            <a:r>
              <a:rPr lang="de-DE" sz="2000" dirty="0" smtClean="0"/>
              <a:t> all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points</a:t>
            </a:r>
            <a:r>
              <a:rPr lang="de-DE" sz="2000" dirty="0" smtClean="0"/>
              <a:t>. </a:t>
            </a:r>
            <a:endParaRPr lang="de-DE" sz="2000" dirty="0"/>
          </a:p>
          <a:p>
            <a:pPr lvl="1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276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</a:t>
            </a:r>
            <a:r>
              <a:rPr lang="de-DE" dirty="0"/>
              <a:t>- </a:t>
            </a:r>
            <a:r>
              <a:rPr lang="de-DE" dirty="0" smtClean="0"/>
              <a:t>Properties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7</a:t>
            </a:fld>
            <a:endParaRPr lang="de-DE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673" y="2390457"/>
            <a:ext cx="4700026" cy="3032766"/>
          </a:xfrm>
        </p:spPr>
      </p:pic>
      <p:cxnSp>
        <p:nvCxnSpPr>
          <p:cNvPr id="12" name="Gerader Verbinder 11"/>
          <p:cNvCxnSpPr/>
          <p:nvPr/>
        </p:nvCxnSpPr>
        <p:spPr>
          <a:xfrm>
            <a:off x="6313593" y="2390457"/>
            <a:ext cx="466518" cy="30118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 flipH="1" flipV="1">
            <a:off x="8170221" y="3500081"/>
            <a:ext cx="294199" cy="52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 flipH="1">
            <a:off x="7931683" y="4024867"/>
            <a:ext cx="532737" cy="524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/>
          <p:nvPr/>
        </p:nvCxnSpPr>
        <p:spPr>
          <a:xfrm flipH="1">
            <a:off x="3569673" y="2275580"/>
            <a:ext cx="2672358" cy="52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>
            <a:off x="4047471" y="2712902"/>
            <a:ext cx="39756" cy="326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/>
          <p:nvPr/>
        </p:nvCxnSpPr>
        <p:spPr>
          <a:xfrm>
            <a:off x="4628355" y="2593632"/>
            <a:ext cx="39756" cy="326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/>
          <p:nvPr/>
        </p:nvCxnSpPr>
        <p:spPr>
          <a:xfrm>
            <a:off x="5256711" y="2474363"/>
            <a:ext cx="39756" cy="326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/>
          <p:nvPr/>
        </p:nvCxnSpPr>
        <p:spPr>
          <a:xfrm>
            <a:off x="5857473" y="2352726"/>
            <a:ext cx="39756" cy="326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404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3406" y="287559"/>
            <a:ext cx="10058400" cy="1450757"/>
          </a:xfrm>
        </p:spPr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</a:t>
            </a:r>
            <a:r>
              <a:rPr lang="de-DE" dirty="0"/>
              <a:t>- </a:t>
            </a: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8</a:t>
            </a:fld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750232"/>
          </a:xfrm>
        </p:spPr>
        <p:txBody>
          <a:bodyPr/>
          <a:lstStyle/>
          <a:p>
            <a:r>
              <a:rPr lang="de-DE" dirty="0" smtClean="0"/>
              <a:t>Graham Scan </a:t>
            </a:r>
            <a:r>
              <a:rPr lang="de-DE" dirty="0" err="1" smtClean="0"/>
              <a:t>Algorithm</a:t>
            </a:r>
            <a:endParaRPr lang="de-DE" dirty="0"/>
          </a:p>
        </p:txBody>
      </p:sp>
      <p:sp>
        <p:nvSpPr>
          <p:cNvPr id="5" name="Ellipse 4"/>
          <p:cNvSpPr/>
          <p:nvPr/>
        </p:nvSpPr>
        <p:spPr>
          <a:xfrm>
            <a:off x="6122606" y="5687877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/>
          <p:cNvSpPr/>
          <p:nvPr/>
        </p:nvSpPr>
        <p:spPr>
          <a:xfrm>
            <a:off x="7669078" y="430055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/>
          <p:cNvSpPr/>
          <p:nvPr/>
        </p:nvSpPr>
        <p:spPr>
          <a:xfrm>
            <a:off x="6643606" y="4153319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/>
        </p:nvSpPr>
        <p:spPr>
          <a:xfrm>
            <a:off x="6899329" y="290312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/>
          <p:cNvSpPr/>
          <p:nvPr/>
        </p:nvSpPr>
        <p:spPr>
          <a:xfrm>
            <a:off x="5853193" y="3366893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5629760" y="2602310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/>
          <p:cNvSpPr/>
          <p:nvPr/>
        </p:nvSpPr>
        <p:spPr>
          <a:xfrm>
            <a:off x="5682712" y="421510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4512589" y="3186339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4791559" y="4087925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/>
          <p:cNvSpPr/>
          <p:nvPr/>
        </p:nvSpPr>
        <p:spPr>
          <a:xfrm>
            <a:off x="5629760" y="5179633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3807417" y="3604677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/>
          <p:cNvSpPr/>
          <p:nvPr/>
        </p:nvSpPr>
        <p:spPr>
          <a:xfrm>
            <a:off x="2844316" y="3197097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/>
          <p:cNvSpPr/>
          <p:nvPr/>
        </p:nvSpPr>
        <p:spPr>
          <a:xfrm>
            <a:off x="4659823" y="517963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/>
        </p:nvSpPr>
        <p:spPr>
          <a:xfrm>
            <a:off x="3559443" y="4778416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/>
        </p:nvSpPr>
        <p:spPr>
          <a:xfrm>
            <a:off x="2770699" y="4631183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/>
        </p:nvSpPr>
        <p:spPr>
          <a:xfrm>
            <a:off x="3388962" y="5191939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Gerader Verbinder 22"/>
          <p:cNvCxnSpPr/>
          <p:nvPr/>
        </p:nvCxnSpPr>
        <p:spPr>
          <a:xfrm>
            <a:off x="3223647" y="5835110"/>
            <a:ext cx="592810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>
            <a:stCxn id="5" idx="7"/>
          </p:cNvCxnSpPr>
          <p:nvPr/>
        </p:nvCxnSpPr>
        <p:spPr>
          <a:xfrm flipV="1">
            <a:off x="6248278" y="4447785"/>
            <a:ext cx="1420800" cy="1261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/>
          <p:nvPr/>
        </p:nvCxnSpPr>
        <p:spPr>
          <a:xfrm flipV="1">
            <a:off x="6227736" y="4300553"/>
            <a:ext cx="466240" cy="1380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Gerade Verbindung mit Pfeil 34"/>
          <p:cNvCxnSpPr/>
          <p:nvPr/>
        </p:nvCxnSpPr>
        <p:spPr>
          <a:xfrm flipV="1">
            <a:off x="6196223" y="3050355"/>
            <a:ext cx="703106" cy="2631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>
            <a:stCxn id="5" idx="0"/>
            <a:endCxn id="10" idx="4"/>
          </p:cNvCxnSpPr>
          <p:nvPr/>
        </p:nvCxnSpPr>
        <p:spPr>
          <a:xfrm flipH="1" flipV="1">
            <a:off x="5926810" y="3514126"/>
            <a:ext cx="269413" cy="2173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Gerade Verbindung mit Pfeil 40"/>
          <p:cNvCxnSpPr>
            <a:stCxn id="5" idx="0"/>
            <a:endCxn id="11" idx="4"/>
          </p:cNvCxnSpPr>
          <p:nvPr/>
        </p:nvCxnSpPr>
        <p:spPr>
          <a:xfrm flipH="1" flipV="1">
            <a:off x="5703377" y="2749543"/>
            <a:ext cx="492846" cy="2938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>
            <a:stCxn id="5" idx="0"/>
            <a:endCxn id="12" idx="4"/>
          </p:cNvCxnSpPr>
          <p:nvPr/>
        </p:nvCxnSpPr>
        <p:spPr>
          <a:xfrm flipH="1" flipV="1">
            <a:off x="5756329" y="4362335"/>
            <a:ext cx="439894" cy="1325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" name="Gerade Verbindung mit Pfeil 48"/>
          <p:cNvCxnSpPr>
            <a:stCxn id="5" idx="1"/>
            <a:endCxn id="13" idx="5"/>
          </p:cNvCxnSpPr>
          <p:nvPr/>
        </p:nvCxnSpPr>
        <p:spPr>
          <a:xfrm flipH="1" flipV="1">
            <a:off x="4638261" y="3312010"/>
            <a:ext cx="1505907" cy="2397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Gerade Verbindung mit Pfeil 50"/>
          <p:cNvCxnSpPr>
            <a:stCxn id="5" idx="1"/>
            <a:endCxn id="15" idx="5"/>
          </p:cNvCxnSpPr>
          <p:nvPr/>
        </p:nvCxnSpPr>
        <p:spPr>
          <a:xfrm flipH="1" flipV="1">
            <a:off x="5755432" y="5305304"/>
            <a:ext cx="388736" cy="404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stCxn id="5" idx="1"/>
            <a:endCxn id="14" idx="5"/>
          </p:cNvCxnSpPr>
          <p:nvPr/>
        </p:nvCxnSpPr>
        <p:spPr>
          <a:xfrm flipH="1" flipV="1">
            <a:off x="4917231" y="4213596"/>
            <a:ext cx="1226937" cy="1495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>
            <a:stCxn id="5" idx="1"/>
            <a:endCxn id="16" idx="5"/>
          </p:cNvCxnSpPr>
          <p:nvPr/>
        </p:nvCxnSpPr>
        <p:spPr>
          <a:xfrm flipH="1" flipV="1">
            <a:off x="3933089" y="3730348"/>
            <a:ext cx="2211079" cy="1979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>
            <a:stCxn id="5" idx="1"/>
            <a:endCxn id="17" idx="5"/>
          </p:cNvCxnSpPr>
          <p:nvPr/>
        </p:nvCxnSpPr>
        <p:spPr>
          <a:xfrm flipH="1" flipV="1">
            <a:off x="2969988" y="3322768"/>
            <a:ext cx="3174180" cy="2386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3" name="Gerade Verbindung mit Pfeil 62"/>
          <p:cNvCxnSpPr>
            <a:stCxn id="5" idx="2"/>
            <a:endCxn id="18" idx="6"/>
          </p:cNvCxnSpPr>
          <p:nvPr/>
        </p:nvCxnSpPr>
        <p:spPr>
          <a:xfrm flipH="1" flipV="1">
            <a:off x="4807057" y="5253249"/>
            <a:ext cx="1315549" cy="508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5" name="Gerade Verbindung mit Pfeil 64"/>
          <p:cNvCxnSpPr>
            <a:stCxn id="5" idx="2"/>
            <a:endCxn id="19" idx="6"/>
          </p:cNvCxnSpPr>
          <p:nvPr/>
        </p:nvCxnSpPr>
        <p:spPr>
          <a:xfrm flipH="1" flipV="1">
            <a:off x="3706677" y="4852033"/>
            <a:ext cx="2415929" cy="909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8" name="Gerade Verbindung mit Pfeil 67"/>
          <p:cNvCxnSpPr>
            <a:stCxn id="5" idx="2"/>
            <a:endCxn id="20" idx="5"/>
          </p:cNvCxnSpPr>
          <p:nvPr/>
        </p:nvCxnSpPr>
        <p:spPr>
          <a:xfrm flipH="1" flipV="1">
            <a:off x="2896371" y="4756854"/>
            <a:ext cx="3226235" cy="1004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1" name="Gerade Verbindung mit Pfeil 70"/>
          <p:cNvCxnSpPr>
            <a:stCxn id="5" idx="2"/>
            <a:endCxn id="21" idx="6"/>
          </p:cNvCxnSpPr>
          <p:nvPr/>
        </p:nvCxnSpPr>
        <p:spPr>
          <a:xfrm flipH="1" flipV="1">
            <a:off x="3536196" y="5265556"/>
            <a:ext cx="2586410" cy="495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4" name="Bogen 83"/>
          <p:cNvSpPr/>
          <p:nvPr/>
        </p:nvSpPr>
        <p:spPr>
          <a:xfrm rot="18145347">
            <a:off x="565089" y="1841297"/>
            <a:ext cx="11607339" cy="11818803"/>
          </a:xfrm>
          <a:prstGeom prst="arc">
            <a:avLst>
              <a:gd name="adj1" fmla="val 16200000"/>
              <a:gd name="adj2" fmla="val 4782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6" name="Gerade Verbindung mit Pfeil 85"/>
          <p:cNvCxnSpPr>
            <a:stCxn id="84" idx="0"/>
          </p:cNvCxnSpPr>
          <p:nvPr/>
        </p:nvCxnSpPr>
        <p:spPr>
          <a:xfrm flipH="1">
            <a:off x="1167319" y="4582328"/>
            <a:ext cx="213208" cy="343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95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3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8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8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8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8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8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8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8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8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8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8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8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8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8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8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8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erader Verbinder 92"/>
          <p:cNvCxnSpPr/>
          <p:nvPr/>
        </p:nvCxnSpPr>
        <p:spPr>
          <a:xfrm flipH="1">
            <a:off x="3875055" y="3239022"/>
            <a:ext cx="702839" cy="419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r Verbinder 68"/>
          <p:cNvCxnSpPr/>
          <p:nvPr/>
        </p:nvCxnSpPr>
        <p:spPr>
          <a:xfrm flipH="1">
            <a:off x="5926811" y="2962752"/>
            <a:ext cx="1050979" cy="477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/>
          <p:nvPr/>
        </p:nvCxnSpPr>
        <p:spPr>
          <a:xfrm flipH="1" flipV="1">
            <a:off x="5708584" y="2669965"/>
            <a:ext cx="218226" cy="770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r Verbinder 76"/>
          <p:cNvCxnSpPr/>
          <p:nvPr/>
        </p:nvCxnSpPr>
        <p:spPr>
          <a:xfrm>
            <a:off x="5697809" y="2669965"/>
            <a:ext cx="63007" cy="1627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/>
          <p:nvPr/>
        </p:nvCxnSpPr>
        <p:spPr>
          <a:xfrm flipH="1" flipV="1">
            <a:off x="4606669" y="3254571"/>
            <a:ext cx="1154147" cy="1042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r Verbinder 81"/>
          <p:cNvCxnSpPr/>
          <p:nvPr/>
        </p:nvCxnSpPr>
        <p:spPr>
          <a:xfrm flipV="1">
            <a:off x="4589840" y="2669965"/>
            <a:ext cx="1124287" cy="583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/>
          <p:nvPr/>
        </p:nvCxnSpPr>
        <p:spPr>
          <a:xfrm>
            <a:off x="4589840" y="3253739"/>
            <a:ext cx="272515" cy="9282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r Verbinder 85"/>
          <p:cNvCxnSpPr/>
          <p:nvPr/>
        </p:nvCxnSpPr>
        <p:spPr>
          <a:xfrm>
            <a:off x="4871288" y="4129696"/>
            <a:ext cx="842839" cy="1114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r Verbinder 87"/>
          <p:cNvCxnSpPr/>
          <p:nvPr/>
        </p:nvCxnSpPr>
        <p:spPr>
          <a:xfrm>
            <a:off x="3866632" y="3659522"/>
            <a:ext cx="1804134" cy="1598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r Verbinder 90"/>
          <p:cNvCxnSpPr/>
          <p:nvPr/>
        </p:nvCxnSpPr>
        <p:spPr>
          <a:xfrm flipH="1" flipV="1">
            <a:off x="3871648" y="3678293"/>
            <a:ext cx="981573" cy="480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/>
          <p:nvPr/>
        </p:nvCxnSpPr>
        <p:spPr>
          <a:xfrm flipH="1" flipV="1">
            <a:off x="2917933" y="3266378"/>
            <a:ext cx="948699" cy="405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/>
          <p:cNvCxnSpPr/>
          <p:nvPr/>
        </p:nvCxnSpPr>
        <p:spPr>
          <a:xfrm>
            <a:off x="2906344" y="3270713"/>
            <a:ext cx="1686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/>
          <p:cNvCxnSpPr/>
          <p:nvPr/>
        </p:nvCxnSpPr>
        <p:spPr>
          <a:xfrm flipV="1">
            <a:off x="2917933" y="2671018"/>
            <a:ext cx="2783027" cy="595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/>
          <p:cNvCxnSpPr/>
          <p:nvPr/>
        </p:nvCxnSpPr>
        <p:spPr>
          <a:xfrm>
            <a:off x="2906344" y="3266378"/>
            <a:ext cx="726716" cy="1572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r Verbinder 103"/>
          <p:cNvCxnSpPr/>
          <p:nvPr/>
        </p:nvCxnSpPr>
        <p:spPr>
          <a:xfrm>
            <a:off x="2802114" y="4700464"/>
            <a:ext cx="839024" cy="138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r Verbinder 105"/>
          <p:cNvCxnSpPr/>
          <p:nvPr/>
        </p:nvCxnSpPr>
        <p:spPr>
          <a:xfrm flipV="1">
            <a:off x="2843653" y="3261000"/>
            <a:ext cx="60963" cy="1456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r Verbinder 107"/>
          <p:cNvCxnSpPr/>
          <p:nvPr/>
        </p:nvCxnSpPr>
        <p:spPr>
          <a:xfrm>
            <a:off x="2917933" y="3270713"/>
            <a:ext cx="1819970" cy="1987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r Verbinder 109"/>
          <p:cNvCxnSpPr/>
          <p:nvPr/>
        </p:nvCxnSpPr>
        <p:spPr>
          <a:xfrm flipH="1" flipV="1">
            <a:off x="3633060" y="4838964"/>
            <a:ext cx="1104843" cy="419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r Verbinder 111"/>
          <p:cNvCxnSpPr/>
          <p:nvPr/>
        </p:nvCxnSpPr>
        <p:spPr>
          <a:xfrm>
            <a:off x="2843653" y="4717934"/>
            <a:ext cx="622004" cy="540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r Verbinder 113"/>
          <p:cNvCxnSpPr/>
          <p:nvPr/>
        </p:nvCxnSpPr>
        <p:spPr>
          <a:xfrm>
            <a:off x="3465657" y="5258489"/>
            <a:ext cx="2722794" cy="50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>
            <a:stCxn id="5" idx="7"/>
            <a:endCxn id="6" idx="3"/>
          </p:cNvCxnSpPr>
          <p:nvPr/>
        </p:nvCxnSpPr>
        <p:spPr>
          <a:xfrm flipV="1">
            <a:off x="6248278" y="4426223"/>
            <a:ext cx="1442362" cy="1283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>
            <a:stCxn id="6" idx="2"/>
            <a:endCxn id="7" idx="6"/>
          </p:cNvCxnSpPr>
          <p:nvPr/>
        </p:nvCxnSpPr>
        <p:spPr>
          <a:xfrm flipH="1" flipV="1">
            <a:off x="6790840" y="4226936"/>
            <a:ext cx="878238" cy="1472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stCxn id="7" idx="0"/>
            <a:endCxn id="8" idx="4"/>
          </p:cNvCxnSpPr>
          <p:nvPr/>
        </p:nvCxnSpPr>
        <p:spPr>
          <a:xfrm flipV="1">
            <a:off x="6717223" y="3050355"/>
            <a:ext cx="255723" cy="1102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/>
          <p:cNvCxnSpPr/>
          <p:nvPr/>
        </p:nvCxnSpPr>
        <p:spPr>
          <a:xfrm flipH="1" flipV="1">
            <a:off x="7009198" y="3009870"/>
            <a:ext cx="733497" cy="1359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/>
          <p:cNvCxnSpPr/>
          <p:nvPr/>
        </p:nvCxnSpPr>
        <p:spPr>
          <a:xfrm flipH="1" flipV="1">
            <a:off x="5697809" y="2670492"/>
            <a:ext cx="1279981" cy="280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- </a:t>
            </a:r>
            <a:r>
              <a:rPr lang="en-US" dirty="0"/>
              <a:t>Algorithms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9</a:t>
            </a:fld>
            <a:endParaRPr lang="de-DE"/>
          </a:p>
        </p:txBody>
      </p:sp>
      <p:sp>
        <p:nvSpPr>
          <p:cNvPr id="5" name="Ellipse 4"/>
          <p:cNvSpPr/>
          <p:nvPr/>
        </p:nvSpPr>
        <p:spPr>
          <a:xfrm>
            <a:off x="6122606" y="5687877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/>
          <p:cNvSpPr/>
          <p:nvPr/>
        </p:nvSpPr>
        <p:spPr>
          <a:xfrm>
            <a:off x="7669078" y="430055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/>
          <p:cNvSpPr/>
          <p:nvPr/>
        </p:nvSpPr>
        <p:spPr>
          <a:xfrm>
            <a:off x="6643606" y="4153319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/>
          <p:cNvSpPr/>
          <p:nvPr/>
        </p:nvSpPr>
        <p:spPr>
          <a:xfrm>
            <a:off x="6899329" y="290312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/>
        </p:nvSpPr>
        <p:spPr>
          <a:xfrm>
            <a:off x="5853193" y="3366893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/>
          <p:cNvSpPr/>
          <p:nvPr/>
        </p:nvSpPr>
        <p:spPr>
          <a:xfrm>
            <a:off x="5629760" y="2602310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5682712" y="421510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/>
          <p:cNvSpPr/>
          <p:nvPr/>
        </p:nvSpPr>
        <p:spPr>
          <a:xfrm>
            <a:off x="4512589" y="3186339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4791559" y="4087925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5629760" y="5179633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/>
          <p:cNvSpPr/>
          <p:nvPr/>
        </p:nvSpPr>
        <p:spPr>
          <a:xfrm>
            <a:off x="3807417" y="3604677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2844316" y="3197097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/>
          <p:cNvSpPr/>
          <p:nvPr/>
        </p:nvSpPr>
        <p:spPr>
          <a:xfrm>
            <a:off x="4659823" y="517963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/>
          <p:cNvSpPr/>
          <p:nvPr/>
        </p:nvSpPr>
        <p:spPr>
          <a:xfrm>
            <a:off x="3559443" y="4778416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/>
        </p:nvSpPr>
        <p:spPr>
          <a:xfrm>
            <a:off x="2770699" y="4631183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/>
        </p:nvSpPr>
        <p:spPr>
          <a:xfrm>
            <a:off x="3388962" y="5191939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Textfeld 43"/>
          <p:cNvSpPr txBox="1"/>
          <p:nvPr/>
        </p:nvSpPr>
        <p:spPr>
          <a:xfrm>
            <a:off x="6064616" y="562299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0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45" name="Textfeld 44"/>
          <p:cNvSpPr txBox="1"/>
          <p:nvPr/>
        </p:nvSpPr>
        <p:spPr>
          <a:xfrm>
            <a:off x="7615793" y="423082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1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46" name="Textfeld 45"/>
          <p:cNvSpPr txBox="1"/>
          <p:nvPr/>
        </p:nvSpPr>
        <p:spPr>
          <a:xfrm>
            <a:off x="6589519" y="408032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2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47" name="Textfeld 46"/>
          <p:cNvSpPr txBox="1"/>
          <p:nvPr/>
        </p:nvSpPr>
        <p:spPr>
          <a:xfrm>
            <a:off x="6849319" y="283692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3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56" name="Textfeld 55"/>
          <p:cNvSpPr txBox="1"/>
          <p:nvPr/>
        </p:nvSpPr>
        <p:spPr>
          <a:xfrm>
            <a:off x="5797068" y="330200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4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57" name="Textfeld 56"/>
          <p:cNvSpPr txBox="1"/>
          <p:nvPr/>
        </p:nvSpPr>
        <p:spPr>
          <a:xfrm>
            <a:off x="5576977" y="253251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5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58" name="Textfeld 57"/>
          <p:cNvSpPr txBox="1"/>
          <p:nvPr/>
        </p:nvSpPr>
        <p:spPr>
          <a:xfrm>
            <a:off x="5629056" y="414898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9" name="Textfeld 58"/>
          <p:cNvSpPr txBox="1"/>
          <p:nvPr/>
        </p:nvSpPr>
        <p:spPr>
          <a:xfrm>
            <a:off x="4459086" y="311712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0" name="Textfeld 59"/>
          <p:cNvSpPr txBox="1"/>
          <p:nvPr/>
        </p:nvSpPr>
        <p:spPr>
          <a:xfrm>
            <a:off x="4737903" y="402015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5580079" y="511041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62" name="Textfeld 61"/>
          <p:cNvSpPr txBox="1"/>
          <p:nvPr/>
        </p:nvSpPr>
        <p:spPr>
          <a:xfrm>
            <a:off x="3714755" y="353300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2748739" y="312787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64" name="Textfeld 63"/>
          <p:cNvSpPr txBox="1"/>
          <p:nvPr/>
        </p:nvSpPr>
        <p:spPr>
          <a:xfrm>
            <a:off x="2673436" y="456196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65" name="Textfeld 64"/>
          <p:cNvSpPr txBox="1"/>
          <p:nvPr/>
        </p:nvSpPr>
        <p:spPr>
          <a:xfrm>
            <a:off x="3465657" y="470913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66" name="Textfeld 65"/>
          <p:cNvSpPr txBox="1"/>
          <p:nvPr/>
        </p:nvSpPr>
        <p:spPr>
          <a:xfrm>
            <a:off x="3291699" y="511838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67" name="Textfeld 66"/>
          <p:cNvSpPr txBox="1"/>
          <p:nvPr/>
        </p:nvSpPr>
        <p:spPr>
          <a:xfrm>
            <a:off x="4560088" y="510538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12</a:t>
            </a:r>
          </a:p>
        </p:txBody>
      </p:sp>
      <p:graphicFrame>
        <p:nvGraphicFramePr>
          <p:cNvPr id="122" name="Tabelle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967243"/>
              </p:ext>
            </p:extLst>
          </p:nvPr>
        </p:nvGraphicFramePr>
        <p:xfrm>
          <a:off x="8480048" y="1985816"/>
          <a:ext cx="2675632" cy="1957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01867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25" name="Tabelle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083147"/>
              </p:ext>
            </p:extLst>
          </p:nvPr>
        </p:nvGraphicFramePr>
        <p:xfrm>
          <a:off x="8480048" y="1983308"/>
          <a:ext cx="2675632" cy="1957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26" name="Tabelle 1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319459"/>
              </p:ext>
            </p:extLst>
          </p:nvPr>
        </p:nvGraphicFramePr>
        <p:xfrm>
          <a:off x="8480048" y="1983308"/>
          <a:ext cx="2675632" cy="244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27" name="Tabelle 1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637675"/>
              </p:ext>
            </p:extLst>
          </p:nvPr>
        </p:nvGraphicFramePr>
        <p:xfrm>
          <a:off x="8480048" y="1983308"/>
          <a:ext cx="2675632" cy="244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28" name="Tabelle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233757"/>
              </p:ext>
            </p:extLst>
          </p:nvPr>
        </p:nvGraphicFramePr>
        <p:xfrm>
          <a:off x="8480048" y="1983308"/>
          <a:ext cx="2675632" cy="293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29" name="Tabelle 1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314192"/>
              </p:ext>
            </p:extLst>
          </p:nvPr>
        </p:nvGraphicFramePr>
        <p:xfrm>
          <a:off x="8489106" y="1990017"/>
          <a:ext cx="2675632" cy="293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0" name="Tabelle 1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781296"/>
              </p:ext>
            </p:extLst>
          </p:nvPr>
        </p:nvGraphicFramePr>
        <p:xfrm>
          <a:off x="8477840" y="1981040"/>
          <a:ext cx="2675632" cy="3424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40823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1" name="Tabelle 1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682461"/>
              </p:ext>
            </p:extLst>
          </p:nvPr>
        </p:nvGraphicFramePr>
        <p:xfrm>
          <a:off x="8480048" y="1990017"/>
          <a:ext cx="2675632" cy="3914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705781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40823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2" name="Tabelle 1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147255"/>
              </p:ext>
            </p:extLst>
          </p:nvPr>
        </p:nvGraphicFramePr>
        <p:xfrm>
          <a:off x="8477840" y="1980829"/>
          <a:ext cx="2675632" cy="3424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40823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3" name="Tabelle 1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398180"/>
              </p:ext>
            </p:extLst>
          </p:nvPr>
        </p:nvGraphicFramePr>
        <p:xfrm>
          <a:off x="8486898" y="1990017"/>
          <a:ext cx="2675632" cy="3424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705781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4" name="Tabelle 1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475494"/>
              </p:ext>
            </p:extLst>
          </p:nvPr>
        </p:nvGraphicFramePr>
        <p:xfrm>
          <a:off x="8484577" y="1994218"/>
          <a:ext cx="2675632" cy="293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5" name="Tabelle 1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202720"/>
              </p:ext>
            </p:extLst>
          </p:nvPr>
        </p:nvGraphicFramePr>
        <p:xfrm>
          <a:off x="8486118" y="1981040"/>
          <a:ext cx="2675632" cy="293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6" name="Tabelle 1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911463"/>
              </p:ext>
            </p:extLst>
          </p:nvPr>
        </p:nvGraphicFramePr>
        <p:xfrm>
          <a:off x="8491314" y="1987509"/>
          <a:ext cx="2675632" cy="293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7" name="Tabelle 1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162840"/>
              </p:ext>
            </p:extLst>
          </p:nvPr>
        </p:nvGraphicFramePr>
        <p:xfrm>
          <a:off x="8483754" y="1989806"/>
          <a:ext cx="2675632" cy="293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8" name="Tabelle 1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615034"/>
              </p:ext>
            </p:extLst>
          </p:nvPr>
        </p:nvGraphicFramePr>
        <p:xfrm>
          <a:off x="8491314" y="1994218"/>
          <a:ext cx="2675632" cy="293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9" name="Tabelle 1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754333"/>
              </p:ext>
            </p:extLst>
          </p:nvPr>
        </p:nvGraphicFramePr>
        <p:xfrm>
          <a:off x="8489106" y="2001127"/>
          <a:ext cx="2675632" cy="3424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41420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24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0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5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0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8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09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1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12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4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15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7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18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0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21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3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4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6" dur="indefinit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7" dur="indefinite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9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0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2" dur="indefinit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3" dur="indefinite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5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6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8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9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1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2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4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5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7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8" dur="indefinite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0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1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3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4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6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7" dur="indefinite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2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3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5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6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8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9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1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2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4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5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46" grpId="0"/>
      <p:bldP spid="56" grpId="0"/>
      <p:bldP spid="58" grpId="0"/>
      <p:bldP spid="59" grpId="0"/>
      <p:bldP spid="60" grpId="0"/>
      <p:bldP spid="61" grpId="0"/>
      <p:bldP spid="62" grpId="0"/>
      <p:bldP spid="65" grpId="0"/>
      <p:bldP spid="67" grpId="0"/>
    </p:bldLst>
  </p:timing>
</p:sld>
</file>

<file path=ppt/theme/theme1.xml><?xml version="1.0" encoding="utf-8"?>
<a:theme xmlns:a="http://schemas.openxmlformats.org/drawingml/2006/main" name="Rückblick">
  <a:themeElements>
    <a:clrScheme name="Rückblick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2697</Words>
  <Application>Microsoft Office PowerPoint</Application>
  <PresentationFormat>Breitbild</PresentationFormat>
  <Paragraphs>705</Paragraphs>
  <Slides>45</Slides>
  <Notes>31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NimbusRomNo9L-Regu</vt:lpstr>
      <vt:lpstr>NimbusRomNo9L-ReguItal</vt:lpstr>
      <vt:lpstr>Symbol</vt:lpstr>
      <vt:lpstr>Wingdings</vt:lpstr>
      <vt:lpstr>Rückblick</vt:lpstr>
      <vt:lpstr>Computational Geometry Convex Hull in 3-Space</vt:lpstr>
      <vt:lpstr>Contents</vt:lpstr>
      <vt:lpstr>Introduction</vt:lpstr>
      <vt:lpstr>Introduction</vt:lpstr>
      <vt:lpstr>Introduction</vt:lpstr>
      <vt:lpstr>Convex Hull</vt:lpstr>
      <vt:lpstr>Convex Hull - Properties</vt:lpstr>
      <vt:lpstr>Convex Hull - Algorithms</vt:lpstr>
      <vt:lpstr>Convex Hull - Algorithms</vt:lpstr>
      <vt:lpstr>Convex Hull - Algorithms</vt:lpstr>
      <vt:lpstr>Convex Hull – Algorithms  DEMO</vt:lpstr>
      <vt:lpstr>Convex Hull Algorithms</vt:lpstr>
      <vt:lpstr>Convex Hull 3D</vt:lpstr>
      <vt:lpstr>Convex Hull 3D - Complexity</vt:lpstr>
      <vt:lpstr>Convex Hull 3D - Complexity</vt:lpstr>
      <vt:lpstr>Convex Hull 3D - Complexity</vt:lpstr>
      <vt:lpstr>Convex Hull 3D - Computation</vt:lpstr>
      <vt:lpstr>Doubly Connected Edge List</vt:lpstr>
      <vt:lpstr>Alternative Structur: Incident graph</vt:lpstr>
      <vt:lpstr>Convex Hull 3D - Computation</vt:lpstr>
      <vt:lpstr>Convex Hull 3D - Computation</vt:lpstr>
      <vt:lpstr>PowerPoint-Präsentation</vt:lpstr>
      <vt:lpstr>PowerPoint-Präsentation</vt:lpstr>
      <vt:lpstr>PowerPoint-Präsentation</vt:lpstr>
      <vt:lpstr>PowerPoint-Präsentation</vt:lpstr>
      <vt:lpstr>Convex Hull 3D – Algorithmen Overview</vt:lpstr>
      <vt:lpstr>Convex Hull 3D – Algorithmen Overview</vt:lpstr>
      <vt:lpstr>Convex Hull 3D – Algorithmen Overview</vt:lpstr>
      <vt:lpstr>Convex Hull 3D - Analysis</vt:lpstr>
      <vt:lpstr>Convex Hull 3D - Analysis</vt:lpstr>
      <vt:lpstr>Convex Hull 3D - Analysis</vt:lpstr>
      <vt:lpstr>Sample Program</vt:lpstr>
      <vt:lpstr>Convex Hull 3D - Conclusion</vt:lpstr>
      <vt:lpstr>Alternative Algorithms</vt:lpstr>
      <vt:lpstr>Computer Graphic Applications</vt:lpstr>
      <vt:lpstr>Computer Graphic Applications</vt:lpstr>
      <vt:lpstr>Computer Graphic Applications</vt:lpstr>
      <vt:lpstr>Computer Graphic Applications</vt:lpstr>
      <vt:lpstr>Computer Graphic Applications</vt:lpstr>
      <vt:lpstr>Computer Graphic Applications</vt:lpstr>
      <vt:lpstr>Computational Geometry – for Developers</vt:lpstr>
      <vt:lpstr>References</vt:lpstr>
      <vt:lpstr>Additional Ref </vt:lpstr>
      <vt:lpstr>External Graphics</vt:lpstr>
      <vt:lpstr>External 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Jonas</dc:creator>
  <cp:lastModifiedBy>Jonas</cp:lastModifiedBy>
  <cp:revision>174</cp:revision>
  <dcterms:created xsi:type="dcterms:W3CDTF">2018-07-28T04:13:15Z</dcterms:created>
  <dcterms:modified xsi:type="dcterms:W3CDTF">2018-11-17T19:17:39Z</dcterms:modified>
</cp:coreProperties>
</file>